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78" r:id="rId2"/>
    <p:sldId id="261" r:id="rId3"/>
    <p:sldId id="325" r:id="rId4"/>
    <p:sldId id="516" r:id="rId5"/>
    <p:sldId id="517" r:id="rId6"/>
    <p:sldId id="539" r:id="rId7"/>
    <p:sldId id="540" r:id="rId8"/>
    <p:sldId id="541" r:id="rId9"/>
    <p:sldId id="542" r:id="rId10"/>
    <p:sldId id="543" r:id="rId11"/>
    <p:sldId id="544" r:id="rId12"/>
    <p:sldId id="520" r:id="rId13"/>
    <p:sldId id="545" r:id="rId14"/>
    <p:sldId id="521" r:id="rId15"/>
    <p:sldId id="546" r:id="rId16"/>
    <p:sldId id="522" r:id="rId17"/>
    <p:sldId id="523" r:id="rId18"/>
    <p:sldId id="548" r:id="rId19"/>
    <p:sldId id="524" r:id="rId20"/>
    <p:sldId id="549" r:id="rId21"/>
    <p:sldId id="526" r:id="rId22"/>
    <p:sldId id="551" r:id="rId23"/>
    <p:sldId id="525" r:id="rId24"/>
    <p:sldId id="552" r:id="rId25"/>
    <p:sldId id="527" r:id="rId26"/>
    <p:sldId id="553" r:id="rId27"/>
    <p:sldId id="528" r:id="rId28"/>
    <p:sldId id="554" r:id="rId29"/>
    <p:sldId id="530" r:id="rId30"/>
    <p:sldId id="555" r:id="rId31"/>
    <p:sldId id="556" r:id="rId32"/>
    <p:sldId id="557" r:id="rId33"/>
    <p:sldId id="558" r:id="rId34"/>
    <p:sldId id="559" r:id="rId35"/>
    <p:sldId id="560" r:id="rId36"/>
    <p:sldId id="561" r:id="rId37"/>
    <p:sldId id="562" r:id="rId38"/>
    <p:sldId id="484" r:id="rId39"/>
    <p:sldId id="563" r:id="rId40"/>
    <p:sldId id="564" r:id="rId41"/>
    <p:sldId id="565" r:id="rId42"/>
    <p:sldId id="490" r:id="rId43"/>
    <p:sldId id="566" r:id="rId44"/>
    <p:sldId id="567" r:id="rId45"/>
    <p:sldId id="568" r:id="rId46"/>
    <p:sldId id="506" r:id="rId47"/>
    <p:sldId id="569" r:id="rId48"/>
    <p:sldId id="510" r:id="rId49"/>
    <p:sldId id="570" r:id="rId50"/>
    <p:sldId id="512" r:id="rId51"/>
    <p:sldId id="514" r:id="rId52"/>
    <p:sldId id="538" r:id="rId53"/>
    <p:sldId id="518" r:id="rId54"/>
    <p:sldId id="500" r:id="rId55"/>
    <p:sldId id="470" r:id="rId56"/>
    <p:sldId id="284" r:id="rId57"/>
  </p:sldIdLst>
  <p:sldSz cx="9144000" cy="5143500" type="screen16x9"/>
  <p:notesSz cx="6858000" cy="9144000"/>
  <p:defaultText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582"/>
    <a:srgbClr val="D6DAD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49" autoAdjust="0"/>
  </p:normalViewPr>
  <p:slideViewPr>
    <p:cSldViewPr snapToGrid="0" snapToObjects="1">
      <p:cViewPr varScale="1">
        <p:scale>
          <a:sx n="90" d="100"/>
          <a:sy n="90" d="100"/>
        </p:scale>
        <p:origin x="816" y="7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9DAD3A-556D-463C-A34F-EE83E4183EF7}" type="datetimeFigureOut">
              <a:rPr lang="en-US" smtClean="0"/>
              <a:t>10/8/2021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41926D-D1D0-4730-8BA3-F6B1AA0DCA1C}" type="slidenum">
              <a:rPr lang="en-US" smtClean="0"/>
              <a:t>‹#›</a:t>
            </a:fld>
            <a:endParaRPr lang="en-US"/>
          </a:p>
        </p:txBody>
      </p:sp>
    </p:spTree>
    <p:extLst>
      <p:ext uri="{BB962C8B-B14F-4D97-AF65-F5344CB8AC3E}">
        <p14:creationId xmlns:p14="http://schemas.microsoft.com/office/powerpoint/2010/main" val="2720152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Название 1"/>
          <p:cNvSpPr>
            <a:spLocks noGrp="1"/>
          </p:cNvSpPr>
          <p:nvPr>
            <p:ph type="ctrTitle"/>
          </p:nvPr>
        </p:nvSpPr>
        <p:spPr>
          <a:xfrm>
            <a:off x="685800" y="1597819"/>
            <a:ext cx="7772400" cy="1102519"/>
          </a:xfrm>
        </p:spPr>
        <p:txBody>
          <a:bodyPr/>
          <a:lstStyle/>
          <a:p>
            <a:r>
              <a:rPr lang="en-US"/>
              <a:t>Образец заголовка</a:t>
            </a:r>
            <a:endParaRPr lang="ru-RU"/>
          </a:p>
        </p:txBody>
      </p:sp>
      <p:sp>
        <p:nvSpPr>
          <p:cNvPr id="3" name="Подзаголовок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Образец подзаголовка</a:t>
            </a:r>
            <a:endParaRPr lang="ru-RU"/>
          </a:p>
        </p:txBody>
      </p:sp>
      <p:sp>
        <p:nvSpPr>
          <p:cNvPr id="4" name="Дата 3"/>
          <p:cNvSpPr>
            <a:spLocks noGrp="1"/>
          </p:cNvSpPr>
          <p:nvPr>
            <p:ph type="dt" sz="half" idx="10"/>
          </p:nvPr>
        </p:nvSpPr>
        <p:spPr/>
        <p:txBody>
          <a:bodyPr/>
          <a:lstStyle/>
          <a:p>
            <a:fld id="{9191A3AB-46E0-444A-89D4-FA846504BDDE}" type="datetime1">
              <a:rPr lang="ru-RU" smtClean="0"/>
              <a:t>08.10.2021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886553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E113C8D1-D601-41C9-9B48-8193173BCAD1}" type="datetime1">
              <a:rPr lang="ru-RU" smtClean="0"/>
              <a:t>08.10.2021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3903016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05979"/>
            <a:ext cx="2057400" cy="4388644"/>
          </a:xfrm>
        </p:spPr>
        <p:txBody>
          <a:bodyPr vert="eaVert"/>
          <a:lstStyle/>
          <a:p>
            <a:r>
              <a:rPr lang="en-US"/>
              <a:t>Образец заголовка</a:t>
            </a:r>
            <a:endParaRPr lang="ru-RU"/>
          </a:p>
        </p:txBody>
      </p:sp>
      <p:sp>
        <p:nvSpPr>
          <p:cNvPr id="3" name="Вертикальный текст 2"/>
          <p:cNvSpPr>
            <a:spLocks noGrp="1"/>
          </p:cNvSpPr>
          <p:nvPr>
            <p:ph type="body" orient="vert" idx="1"/>
          </p:nvPr>
        </p:nvSpPr>
        <p:spPr>
          <a:xfrm>
            <a:off x="457200" y="205979"/>
            <a:ext cx="6019800" cy="4388644"/>
          </a:xfrm>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994160EF-D47A-4A85-A8A0-C221476ACBCB}" type="datetime1">
              <a:rPr lang="ru-RU" smtClean="0"/>
              <a:t>08.10.2021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357390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Содержимое 2"/>
          <p:cNvSpPr>
            <a:spLocks noGrp="1"/>
          </p:cNvSpPr>
          <p:nvPr>
            <p:ph idx="1"/>
          </p:nvPr>
        </p:nvSpPr>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6B18E457-0ACE-4CE2-8418-CB7AD6630FE7}" type="datetime1">
              <a:rPr lang="ru-RU" smtClean="0"/>
              <a:t>08.10.2021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440346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Название 1"/>
          <p:cNvSpPr>
            <a:spLocks noGrp="1"/>
          </p:cNvSpPr>
          <p:nvPr>
            <p:ph type="title"/>
          </p:nvPr>
        </p:nvSpPr>
        <p:spPr>
          <a:xfrm>
            <a:off x="722313" y="3305176"/>
            <a:ext cx="7772400" cy="1021556"/>
          </a:xfrm>
        </p:spPr>
        <p:txBody>
          <a:bodyPr anchor="t"/>
          <a:lstStyle>
            <a:lvl1pPr algn="l">
              <a:defRPr sz="4000" b="1" cap="all"/>
            </a:lvl1pPr>
          </a:lstStyle>
          <a:p>
            <a:r>
              <a:rPr lang="en-US"/>
              <a:t>Образец заголовка</a:t>
            </a:r>
            <a:endParaRPr lang="ru-RU"/>
          </a:p>
        </p:txBody>
      </p:sp>
      <p:sp>
        <p:nvSpPr>
          <p:cNvPr id="3" name="Текст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Образец текста</a:t>
            </a:r>
          </a:p>
        </p:txBody>
      </p:sp>
      <p:sp>
        <p:nvSpPr>
          <p:cNvPr id="4" name="Дата 3"/>
          <p:cNvSpPr>
            <a:spLocks noGrp="1"/>
          </p:cNvSpPr>
          <p:nvPr>
            <p:ph type="dt" sz="half" idx="10"/>
          </p:nvPr>
        </p:nvSpPr>
        <p:spPr/>
        <p:txBody>
          <a:bodyPr/>
          <a:lstStyle/>
          <a:p>
            <a:fld id="{C240446F-7730-4056-8087-52C0235EB2AA}" type="datetime1">
              <a:rPr lang="ru-RU" smtClean="0"/>
              <a:t>08.10.2021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218998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Содержимое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Содержимое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Дата 4"/>
          <p:cNvSpPr>
            <a:spLocks noGrp="1"/>
          </p:cNvSpPr>
          <p:nvPr>
            <p:ph type="dt" sz="half" idx="10"/>
          </p:nvPr>
        </p:nvSpPr>
        <p:spPr/>
        <p:txBody>
          <a:bodyPr/>
          <a:lstStyle/>
          <a:p>
            <a:fld id="{DF69B011-563F-478E-BE87-0C3709ABD4B9}" type="datetime1">
              <a:rPr lang="ru-RU" smtClean="0"/>
              <a:t>08.10.2021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3690447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lvl1pPr>
              <a:defRPr/>
            </a:lvl1pPr>
          </a:lstStyle>
          <a:p>
            <a:r>
              <a:rPr lang="en-US"/>
              <a:t>Образец заголовка</a:t>
            </a:r>
            <a:endParaRPr lang="ru-RU"/>
          </a:p>
        </p:txBody>
      </p:sp>
      <p:sp>
        <p:nvSpPr>
          <p:cNvPr id="3" name="Текст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4" name="Содержимое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Текст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6" name="Содержимое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7" name="Дата 6"/>
          <p:cNvSpPr>
            <a:spLocks noGrp="1"/>
          </p:cNvSpPr>
          <p:nvPr>
            <p:ph type="dt" sz="half" idx="10"/>
          </p:nvPr>
        </p:nvSpPr>
        <p:spPr/>
        <p:txBody>
          <a:bodyPr/>
          <a:lstStyle/>
          <a:p>
            <a:fld id="{9E073EF8-5A4A-487D-B93A-1A4C7D1C365B}" type="datetime1">
              <a:rPr lang="ru-RU" smtClean="0"/>
              <a:t>08.10.2021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95181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Дата 2"/>
          <p:cNvSpPr>
            <a:spLocks noGrp="1"/>
          </p:cNvSpPr>
          <p:nvPr>
            <p:ph type="dt" sz="half" idx="10"/>
          </p:nvPr>
        </p:nvSpPr>
        <p:spPr/>
        <p:txBody>
          <a:bodyPr/>
          <a:lstStyle/>
          <a:p>
            <a:fld id="{CDA92061-3EB2-4CE0-AF61-E95D3D71D1DB}" type="datetime1">
              <a:rPr lang="ru-RU" smtClean="0"/>
              <a:t>08.10.2021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743957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A4293BDA-3B78-4C45-B87F-A51FE605DA1B}" type="datetime1">
              <a:rPr lang="ru-RU" smtClean="0"/>
              <a:t>08.10.2021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569778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1" y="204787"/>
            <a:ext cx="3008313" cy="871538"/>
          </a:xfrm>
        </p:spPr>
        <p:txBody>
          <a:bodyPr anchor="b"/>
          <a:lstStyle>
            <a:lvl1pPr algn="l">
              <a:defRPr sz="2000" b="1"/>
            </a:lvl1pPr>
          </a:lstStyle>
          <a:p>
            <a:r>
              <a:rPr lang="en-US"/>
              <a:t>Образец заголовка</a:t>
            </a:r>
            <a:endParaRPr lang="ru-RU"/>
          </a:p>
        </p:txBody>
      </p:sp>
      <p:sp>
        <p:nvSpPr>
          <p:cNvPr id="3" name="Содержимое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Текст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Образец текста</a:t>
            </a:r>
          </a:p>
        </p:txBody>
      </p:sp>
      <p:sp>
        <p:nvSpPr>
          <p:cNvPr id="5" name="Дата 4"/>
          <p:cNvSpPr>
            <a:spLocks noGrp="1"/>
          </p:cNvSpPr>
          <p:nvPr>
            <p:ph type="dt" sz="half" idx="10"/>
          </p:nvPr>
        </p:nvSpPr>
        <p:spPr/>
        <p:txBody>
          <a:bodyPr/>
          <a:lstStyle/>
          <a:p>
            <a:fld id="{680C6081-FBF2-42C7-BEA7-DAAA2C65ACED}" type="datetime1">
              <a:rPr lang="ru-RU" smtClean="0"/>
              <a:t>08.10.2021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738662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1792288" y="3600450"/>
            <a:ext cx="5486400" cy="425054"/>
          </a:xfrm>
        </p:spPr>
        <p:txBody>
          <a:bodyPr anchor="b"/>
          <a:lstStyle>
            <a:lvl1pPr algn="l">
              <a:defRPr sz="2000" b="1"/>
            </a:lvl1pPr>
          </a:lstStyle>
          <a:p>
            <a:r>
              <a:rPr lang="en-US"/>
              <a:t>Образец заголовка</a:t>
            </a:r>
            <a:endParaRPr lang="ru-RU"/>
          </a:p>
        </p:txBody>
      </p:sp>
      <p:sp>
        <p:nvSpPr>
          <p:cNvPr id="3" name="Рисунок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Образец текста</a:t>
            </a:r>
          </a:p>
        </p:txBody>
      </p:sp>
      <p:sp>
        <p:nvSpPr>
          <p:cNvPr id="5" name="Дата 4"/>
          <p:cNvSpPr>
            <a:spLocks noGrp="1"/>
          </p:cNvSpPr>
          <p:nvPr>
            <p:ph type="dt" sz="half" idx="10"/>
          </p:nvPr>
        </p:nvSpPr>
        <p:spPr/>
        <p:txBody>
          <a:bodyPr/>
          <a:lstStyle/>
          <a:p>
            <a:fld id="{1D5F752E-DDA8-4C12-B530-B03D45D78831}" type="datetime1">
              <a:rPr lang="ru-RU" smtClean="0"/>
              <a:t>08.10.2021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4237039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Образец заголовка</a:t>
            </a:r>
            <a:endParaRPr lang="ru-RU"/>
          </a:p>
        </p:txBody>
      </p:sp>
      <p:sp>
        <p:nvSpPr>
          <p:cNvPr id="3" name="Текст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D25AFA5-C4A4-4A4A-987F-1752B3C11353}" type="datetime1">
              <a:rPr lang="ru-RU" smtClean="0"/>
              <a:t>08.10.2021</a:t>
            </a:fld>
            <a:endParaRPr lang="ru-RU"/>
          </a:p>
        </p:txBody>
      </p:sp>
      <p:sp>
        <p:nvSpPr>
          <p:cNvPr id="5" name="Нижний колонтитул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9FC74CF-8B03-5D41-97A3-DD76EB0CCB80}" type="slidenum">
              <a:rPr lang="ru-RU" smtClean="0"/>
              <a:t>‹#›</a:t>
            </a:fld>
            <a:endParaRPr lang="ru-RU"/>
          </a:p>
        </p:txBody>
      </p:sp>
    </p:spTree>
    <p:extLst>
      <p:ext uri="{BB962C8B-B14F-4D97-AF65-F5344CB8AC3E}">
        <p14:creationId xmlns:p14="http://schemas.microsoft.com/office/powerpoint/2010/main" val="1828515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7.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7.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7.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7.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7.pn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7.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7.png"/><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www.foranx.b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Изображение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Название 1"/>
          <p:cNvSpPr>
            <a:spLocks noGrp="1"/>
          </p:cNvSpPr>
          <p:nvPr>
            <p:ph type="ctrTitle"/>
          </p:nvPr>
        </p:nvSpPr>
        <p:spPr>
          <a:xfrm>
            <a:off x="398721" y="2571750"/>
            <a:ext cx="5517573" cy="1102519"/>
          </a:xfrm>
        </p:spPr>
        <p:txBody>
          <a:bodyPr>
            <a:normAutofit/>
          </a:bodyPr>
          <a:lstStyle/>
          <a:p>
            <a:pPr algn="l">
              <a:lnSpc>
                <a:spcPct val="80000"/>
              </a:lnSpc>
            </a:pPr>
            <a:r>
              <a:rPr lang="en-US" sz="2400" dirty="0">
                <a:solidFill>
                  <a:schemeClr val="bg1"/>
                </a:solidFill>
                <a:latin typeface="Tahoma"/>
                <a:cs typeface="Tahoma"/>
              </a:rPr>
              <a:t>Session 1</a:t>
            </a:r>
            <a:r>
              <a:rPr lang="ru-RU" sz="2400" dirty="0">
                <a:solidFill>
                  <a:schemeClr val="bg1"/>
                </a:solidFill>
                <a:latin typeface="Tahoma"/>
                <a:cs typeface="Tahoma"/>
              </a:rPr>
              <a:t>2</a:t>
            </a:r>
            <a:r>
              <a:rPr lang="en-US" sz="2400" dirty="0">
                <a:solidFill>
                  <a:schemeClr val="bg1"/>
                </a:solidFill>
                <a:latin typeface="Tahoma"/>
                <a:cs typeface="Tahoma"/>
              </a:rPr>
              <a:t>. </a:t>
            </a:r>
            <a:r>
              <a:rPr lang="ru-RU" sz="2400" dirty="0">
                <a:solidFill>
                  <a:schemeClr val="bg1"/>
                </a:solidFill>
                <a:latin typeface="Tahoma"/>
                <a:cs typeface="Tahoma"/>
              </a:rPr>
              <a:t>Introduction to Process Workflow</a:t>
            </a:r>
          </a:p>
        </p:txBody>
      </p:sp>
      <p:sp>
        <p:nvSpPr>
          <p:cNvPr id="3" name="Подзаголовок 2"/>
          <p:cNvSpPr>
            <a:spLocks noGrp="1"/>
          </p:cNvSpPr>
          <p:nvPr>
            <p:ph type="subTitle" idx="1"/>
          </p:nvPr>
        </p:nvSpPr>
        <p:spPr>
          <a:xfrm>
            <a:off x="443918" y="3844313"/>
            <a:ext cx="3086100" cy="462968"/>
          </a:xfrm>
        </p:spPr>
        <p:txBody>
          <a:bodyPr>
            <a:noAutofit/>
          </a:bodyPr>
          <a:lstStyle/>
          <a:p>
            <a:pPr algn="l"/>
            <a:r>
              <a:rPr lang="en-US" sz="1400" dirty="0">
                <a:solidFill>
                  <a:srgbClr val="FFFFFF"/>
                </a:solidFill>
                <a:latin typeface="Tahoma"/>
                <a:cs typeface="Tahoma"/>
              </a:rPr>
              <a:t>Minsk,</a:t>
            </a:r>
            <a:r>
              <a:rPr lang="ru-RU" sz="1400" dirty="0">
                <a:solidFill>
                  <a:srgbClr val="FFFFFF"/>
                </a:solidFill>
                <a:latin typeface="Tahoma"/>
                <a:cs typeface="Tahoma"/>
              </a:rPr>
              <a:t> 20</a:t>
            </a:r>
            <a:r>
              <a:rPr lang="en-US" sz="1400" dirty="0">
                <a:solidFill>
                  <a:srgbClr val="FFFFFF"/>
                </a:solidFill>
                <a:latin typeface="Tahoma"/>
                <a:cs typeface="Tahoma"/>
              </a:rPr>
              <a:t>2</a:t>
            </a:r>
            <a:r>
              <a:rPr lang="ru-RU" sz="1400" dirty="0">
                <a:solidFill>
                  <a:srgbClr val="FFFFFF"/>
                </a:solidFill>
                <a:latin typeface="Tahoma"/>
                <a:cs typeface="Tahoma"/>
              </a:rPr>
              <a:t>1</a:t>
            </a:r>
          </a:p>
        </p:txBody>
      </p:sp>
      <p:pic>
        <p:nvPicPr>
          <p:cNvPr id="5" name="Изображение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41" y="472657"/>
            <a:ext cx="1041693" cy="459611"/>
          </a:xfrm>
          <a:prstGeom prst="rect">
            <a:avLst/>
          </a:prstGeom>
        </p:spPr>
      </p:pic>
      <p:sp>
        <p:nvSpPr>
          <p:cNvPr id="7" name="Название 1">
            <a:extLst>
              <a:ext uri="{FF2B5EF4-FFF2-40B4-BE49-F238E27FC236}">
                <a16:creationId xmlns:a16="http://schemas.microsoft.com/office/drawing/2014/main" id="{57B3F171-FAF4-4D03-8A69-0108B0600673}"/>
              </a:ext>
            </a:extLst>
          </p:cNvPr>
          <p:cNvSpPr txBox="1">
            <a:spLocks/>
          </p:cNvSpPr>
          <p:nvPr/>
        </p:nvSpPr>
        <p:spPr>
          <a:xfrm>
            <a:off x="398721" y="1302122"/>
            <a:ext cx="5517573" cy="110251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400">
                <a:solidFill>
                  <a:schemeClr val="bg1"/>
                </a:solidFill>
                <a:latin typeface="Tahoma"/>
                <a:cs typeface="Tahoma"/>
              </a:rPr>
              <a:t>T24 Technical </a:t>
            </a:r>
            <a:r>
              <a:rPr lang="en-US" sz="2400" dirty="0">
                <a:solidFill>
                  <a:schemeClr val="bg1"/>
                </a:solidFill>
                <a:latin typeface="Tahoma"/>
                <a:cs typeface="Tahoma"/>
              </a:rPr>
              <a:t>Induction Training</a:t>
            </a:r>
            <a:endParaRPr lang="ru-RU" sz="2400" dirty="0">
              <a:solidFill>
                <a:schemeClr val="bg1"/>
              </a:solidFill>
              <a:latin typeface="Tahoma"/>
              <a:cs typeface="Tahoma"/>
            </a:endParaRPr>
          </a:p>
        </p:txBody>
      </p:sp>
    </p:spTree>
    <p:extLst>
      <p:ext uri="{BB962C8B-B14F-4D97-AF65-F5344CB8AC3E}">
        <p14:creationId xmlns:p14="http://schemas.microsoft.com/office/powerpoint/2010/main" val="383002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Workflow Glossary - PROCESS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r>
              <a:rPr lang="ru-RU" dirty="0"/>
              <a:t>10</a:t>
            </a: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270565" y="1056332"/>
            <a:ext cx="8099594" cy="4096987"/>
          </a:xfrm>
        </p:spPr>
        <p:txBody>
          <a:bodyPr>
            <a:norm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A process may involve only one person, or multiple people from different departments (or the same department). It may involve several distinct records, or the same record which is updated multiple times at different stages</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Depending on the flow, not every step in the process may be required to be acted upon. The Process Workflow module handles this: it identifies which activities need to be acted upon, by whom, and in which order. It handles the ‘to do’ lists for individuals and groups, and also manages the mapping of data between applications so that data never needs to be re-keyed</a:t>
            </a:r>
          </a:p>
          <a:p>
            <a:pPr algn="just">
              <a:spcAft>
                <a:spcPts val="600"/>
              </a:spcAft>
              <a:buBlip>
                <a:blip r:embed="rId6"/>
              </a:buBlip>
            </a:pPr>
            <a:endParaRPr lang="ru-RU"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619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Workflow Glossary – Launching User</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r>
              <a:rPr lang="ru-RU" dirty="0"/>
              <a:t>11</a:t>
            </a: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270565" y="944120"/>
            <a:ext cx="8099594" cy="4096987"/>
          </a:xfrm>
        </p:spPr>
        <p:txBody>
          <a:bodyPr>
            <a:norm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A process may be launched from a number of points within (or even from outside) T24</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 The ‘</a:t>
            </a:r>
            <a:r>
              <a:rPr lang="en-US" sz="1600" b="1" dirty="0">
                <a:latin typeface="Tahoma" panose="020B0604030504040204" pitchFamily="34" charset="0"/>
                <a:ea typeface="Tahoma" panose="020B0604030504040204" pitchFamily="34" charset="0"/>
                <a:cs typeface="Tahoma" panose="020B0604030504040204" pitchFamily="34" charset="0"/>
              </a:rPr>
              <a:t>Launching User</a:t>
            </a:r>
            <a:r>
              <a:rPr lang="en-US" sz="1600" dirty="0">
                <a:latin typeface="Tahoma" panose="020B0604030504040204" pitchFamily="34" charset="0"/>
                <a:ea typeface="Tahoma" panose="020B0604030504040204" pitchFamily="34" charset="0"/>
                <a:cs typeface="Tahoma" panose="020B0604030504040204" pitchFamily="34" charset="0"/>
              </a:rPr>
              <a:t>’ is the individual who causes the process to start</a:t>
            </a:r>
          </a:p>
          <a:p>
            <a:pPr algn="just">
              <a:spcAft>
                <a:spcPts val="600"/>
              </a:spcAft>
              <a:buBlip>
                <a:blip r:embed="rId6"/>
              </a:buBlip>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 The launching user may also be the user who performs the first activity – but these users (who starts the process and who performs the first activity) do not however have to be the same users</a:t>
            </a:r>
          </a:p>
          <a:p>
            <a:pPr algn="just">
              <a:spcAft>
                <a:spcPts val="600"/>
              </a:spcAft>
              <a:buBlip>
                <a:blip r:embed="rId6"/>
              </a:buBlip>
            </a:pPr>
            <a:endParaRPr lang="ru-RU"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52422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Workflow Components – PW.STATUS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solidFill>
                  <a:prstClr val="black">
                    <a:tint val="75000"/>
                  </a:prstClr>
                </a:solidFill>
                <a:latin typeface="Calibri"/>
              </a:rPr>
              <a:t>12</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353291" y="946124"/>
            <a:ext cx="8177646" cy="2767689"/>
          </a:xfrm>
        </p:spPr>
        <p:txBody>
          <a:bodyPr>
            <a:norm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At any time, any Activity and any Process must have a STATUS. The status of an activity may cause one or more activities to launch. The status of a process may indicate that process itself has completed, for instance</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The </a:t>
            </a:r>
            <a:r>
              <a:rPr lang="en-US" sz="1600" b="1" dirty="0">
                <a:latin typeface="Tahoma" panose="020B0604030504040204" pitchFamily="34" charset="0"/>
                <a:ea typeface="Tahoma" panose="020B0604030504040204" pitchFamily="34" charset="0"/>
                <a:cs typeface="Tahoma" panose="020B0604030504040204" pitchFamily="34" charset="0"/>
              </a:rPr>
              <a:t>PW.STATUS </a:t>
            </a:r>
            <a:r>
              <a:rPr lang="en-US" sz="1600" dirty="0">
                <a:latin typeface="Tahoma" panose="020B0604030504040204" pitchFamily="34" charset="0"/>
                <a:ea typeface="Tahoma" panose="020B0604030504040204" pitchFamily="34" charset="0"/>
                <a:cs typeface="Tahoma" panose="020B0604030504040204" pitchFamily="34" charset="0"/>
              </a:rPr>
              <a:t>application is itself quite straightforward, containing only the description and short description of the status</a:t>
            </a:r>
          </a:p>
          <a:p>
            <a:pPr marL="0" indent="0" algn="just">
              <a:spcAft>
                <a:spcPts val="600"/>
              </a:spcAft>
              <a:buNone/>
            </a:pPr>
            <a:endParaRPr lang="ru-RU"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27095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Workflow Components – PW.STATUS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solidFill>
                  <a:prstClr val="black">
                    <a:tint val="75000"/>
                  </a:prstClr>
                </a:solidFill>
                <a:latin typeface="Calibri"/>
              </a:rPr>
              <a:t>13</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353291" y="710874"/>
            <a:ext cx="8177646" cy="2767689"/>
          </a:xfrm>
        </p:spPr>
        <p:txBody>
          <a:bodyPr>
            <a:norm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Status codes are defined separately and attached to PW.ACTIVITY records</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As an activity is worked on, that activity may go through a series of statuses. PW.STATUS is then also used to describe the status that the activity is in, at any one moment</a:t>
            </a:r>
          </a:p>
          <a:p>
            <a:pPr marL="0" indent="0" algn="just">
              <a:spcAft>
                <a:spcPts val="600"/>
              </a:spcAft>
              <a:buNone/>
            </a:pPr>
            <a:endParaRPr lang="ru-RU" sz="1600" dirty="0">
              <a:latin typeface="Tahoma" panose="020B0604030504040204" pitchFamily="34" charset="0"/>
              <a:ea typeface="Tahoma" panose="020B0604030504040204" pitchFamily="34" charset="0"/>
              <a:cs typeface="Tahoma" panose="020B0604030504040204" pitchFamily="34" charset="0"/>
            </a:endParaRPr>
          </a:p>
        </p:txBody>
      </p:sp>
      <p:pic>
        <p:nvPicPr>
          <p:cNvPr id="3" name="Рисунок 2">
            <a:extLst>
              <a:ext uri="{FF2B5EF4-FFF2-40B4-BE49-F238E27FC236}">
                <a16:creationId xmlns:a16="http://schemas.microsoft.com/office/drawing/2014/main" id="{4D21AABB-2881-49FF-83EC-0FB3613BF01C}"/>
              </a:ext>
            </a:extLst>
          </p:cNvPr>
          <p:cNvPicPr>
            <a:picLocks noChangeAspect="1"/>
          </p:cNvPicPr>
          <p:nvPr/>
        </p:nvPicPr>
        <p:blipFill>
          <a:blip r:embed="rId7"/>
          <a:stretch>
            <a:fillRect/>
          </a:stretch>
        </p:blipFill>
        <p:spPr>
          <a:xfrm>
            <a:off x="2723281" y="2311246"/>
            <a:ext cx="3296519" cy="2456017"/>
          </a:xfrm>
          <a:prstGeom prst="rect">
            <a:avLst/>
          </a:prstGeom>
        </p:spPr>
      </p:pic>
    </p:spTree>
    <p:extLst>
      <p:ext uri="{BB962C8B-B14F-4D97-AF65-F5344CB8AC3E}">
        <p14:creationId xmlns:p14="http://schemas.microsoft.com/office/powerpoint/2010/main" val="128046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Workflow Components – PW.TRANSITION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rPr>
              <a:t>1</a:t>
            </a: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4</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353290" y="865987"/>
            <a:ext cx="7940105" cy="3722858"/>
          </a:xfrm>
        </p:spPr>
        <p:txBody>
          <a:bodyPr>
            <a:normAutofit/>
          </a:bodyPr>
          <a:lstStyle/>
          <a:p>
            <a:pPr algn="just">
              <a:spcAft>
                <a:spcPts val="600"/>
              </a:spcAft>
              <a:buBlip>
                <a:blip r:embed="rId6"/>
              </a:buBlip>
            </a:pPr>
            <a:r>
              <a:rPr lang="en-US" sz="1600" b="1" dirty="0">
                <a:latin typeface="Tahoma" panose="020B0604030504040204" pitchFamily="34" charset="0"/>
                <a:ea typeface="Tahoma" panose="020B0604030504040204" pitchFamily="34" charset="0"/>
                <a:cs typeface="Tahoma" panose="020B0604030504040204" pitchFamily="34" charset="0"/>
              </a:rPr>
              <a:t>PW.TRANSITION </a:t>
            </a:r>
            <a:r>
              <a:rPr lang="en-US" sz="1600" dirty="0">
                <a:latin typeface="Tahoma" panose="020B0604030504040204" pitchFamily="34" charset="0"/>
                <a:ea typeface="Tahoma" panose="020B0604030504040204" pitchFamily="34" charset="0"/>
                <a:cs typeface="Tahoma" panose="020B0604030504040204" pitchFamily="34" charset="0"/>
              </a:rPr>
              <a:t>is the table used to define conditions/transition rules</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ru-RU" sz="1600" dirty="0">
              <a:latin typeface="Tahoma" panose="020B0604030504040204" pitchFamily="34" charset="0"/>
              <a:ea typeface="Tahoma" panose="020B0604030504040204" pitchFamily="34" charset="0"/>
              <a:cs typeface="Tahoma" panose="020B0604030504040204" pitchFamily="34" charset="0"/>
            </a:endParaRPr>
          </a:p>
        </p:txBody>
      </p:sp>
      <p:pic>
        <p:nvPicPr>
          <p:cNvPr id="3" name="Рисунок 2">
            <a:extLst>
              <a:ext uri="{FF2B5EF4-FFF2-40B4-BE49-F238E27FC236}">
                <a16:creationId xmlns:a16="http://schemas.microsoft.com/office/drawing/2014/main" id="{A95DB477-40D6-4D66-8FFF-AE86A06FAC5F}"/>
              </a:ext>
            </a:extLst>
          </p:cNvPr>
          <p:cNvPicPr>
            <a:picLocks noChangeAspect="1"/>
          </p:cNvPicPr>
          <p:nvPr/>
        </p:nvPicPr>
        <p:blipFill>
          <a:blip r:embed="rId7"/>
          <a:stretch>
            <a:fillRect/>
          </a:stretch>
        </p:blipFill>
        <p:spPr>
          <a:xfrm>
            <a:off x="1186077" y="1479415"/>
            <a:ext cx="6158782" cy="3198638"/>
          </a:xfrm>
          <a:prstGeom prst="rect">
            <a:avLst/>
          </a:prstGeom>
        </p:spPr>
      </p:pic>
    </p:spTree>
    <p:extLst>
      <p:ext uri="{BB962C8B-B14F-4D97-AF65-F5344CB8AC3E}">
        <p14:creationId xmlns:p14="http://schemas.microsoft.com/office/powerpoint/2010/main" val="2105293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Workflow Components – PW.TRANSITION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solidFill>
                  <a:prstClr val="black">
                    <a:tint val="75000"/>
                  </a:prstClr>
                </a:solidFill>
                <a:latin typeface="Calibri"/>
              </a:rPr>
              <a:t>15</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353290" y="1004210"/>
            <a:ext cx="7940105" cy="3722858"/>
          </a:xfrm>
        </p:spPr>
        <p:txBody>
          <a:bodyPr>
            <a:norm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Transition rules are attached to activities via the PW.ACTIVITY or the PW.PROCESS.DEFINITION table</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These rules determine when the status of an activity changes. The status further determines if and when a subsequent activity is launched, to appear on the TO.DO list or to automatically be presented to the user</a:t>
            </a:r>
          </a:p>
          <a:p>
            <a:pPr marL="0" indent="0" algn="just">
              <a:spcAft>
                <a:spcPts val="600"/>
              </a:spcAft>
              <a:buNone/>
            </a:pPr>
            <a:endParaRPr lang="ru-RU"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99416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95480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Workflow Components – PW.VERB and PW.ACTIVITY.OBJECT</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solidFill>
                  <a:prstClr val="black">
                    <a:tint val="75000"/>
                  </a:prstClr>
                </a:solidFill>
                <a:latin typeface="Calibri"/>
              </a:rPr>
              <a:t>16</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353291" y="558559"/>
            <a:ext cx="7675778" cy="3722858"/>
          </a:xfrm>
        </p:spPr>
        <p:txBody>
          <a:bodyPr>
            <a:norm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Any activity can be considered as a verb and object: Create Customer, Amend Account, Close Account etc. Imposing a verb/object structure on the activity maintains a structure to Activities</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Therefore, all PW.ACTIVITY records are made up of &lt;</a:t>
            </a:r>
            <a:r>
              <a:rPr lang="en-US" sz="1600" b="1" dirty="0">
                <a:latin typeface="Tahoma" panose="020B0604030504040204" pitchFamily="34" charset="0"/>
                <a:ea typeface="Tahoma" panose="020B0604030504040204" pitchFamily="34" charset="0"/>
                <a:cs typeface="Tahoma" panose="020B0604030504040204" pitchFamily="34" charset="0"/>
              </a:rPr>
              <a:t>PW.VERB</a:t>
            </a:r>
            <a:r>
              <a:rPr lang="en-US" sz="1600" dirty="0">
                <a:latin typeface="Tahoma" panose="020B0604030504040204" pitchFamily="34" charset="0"/>
                <a:ea typeface="Tahoma" panose="020B0604030504040204" pitchFamily="34" charset="0"/>
                <a:cs typeface="Tahoma" panose="020B0604030504040204" pitchFamily="34" charset="0"/>
              </a:rPr>
              <a:t>&gt;.&lt;</a:t>
            </a:r>
            <a:r>
              <a:rPr lang="en-US" sz="1600" b="1" dirty="0">
                <a:latin typeface="Tahoma" panose="020B0604030504040204" pitchFamily="34" charset="0"/>
                <a:ea typeface="Tahoma" panose="020B0604030504040204" pitchFamily="34" charset="0"/>
                <a:cs typeface="Tahoma" panose="020B0604030504040204" pitchFamily="34" charset="0"/>
              </a:rPr>
              <a:t>PW.ACTIVITY.OBJECT</a:t>
            </a:r>
            <a:r>
              <a:rPr lang="en-US" sz="1600" dirty="0">
                <a:latin typeface="Tahoma" panose="020B0604030504040204" pitchFamily="34" charset="0"/>
                <a:ea typeface="Tahoma" panose="020B0604030504040204" pitchFamily="34" charset="0"/>
                <a:cs typeface="Tahoma" panose="020B0604030504040204" pitchFamily="34" charset="0"/>
              </a:rPr>
              <a:t>&gt;, </a:t>
            </a:r>
            <a:endParaRPr lang="ru-RU"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r>
              <a:rPr lang="ru-RU" sz="1600"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for example CREATE(verb).CORP.CUSTOMER(activity object)</a:t>
            </a:r>
          </a:p>
          <a:p>
            <a:pPr algn="just">
              <a:spcAft>
                <a:spcPts val="600"/>
              </a:spcAft>
              <a:buBlip>
                <a:blip r:embed="rId6"/>
              </a:buBlip>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As the activity must be made of VERB and ACTIVITY.OBJECT, both these records must be in place before the PW.ACTIVITY itself can be created</a:t>
            </a:r>
          </a:p>
          <a:p>
            <a:pPr algn="just">
              <a:spcAft>
                <a:spcPts val="600"/>
              </a:spcAft>
              <a:buBlip>
                <a:blip r:embed="rId6"/>
              </a:buBlip>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ru-RU" sz="1600" dirty="0">
              <a:latin typeface="Tahoma" panose="020B0604030504040204" pitchFamily="34" charset="0"/>
              <a:ea typeface="Tahoma" panose="020B0604030504040204" pitchFamily="34" charset="0"/>
              <a:cs typeface="Tahoma" panose="020B0604030504040204" pitchFamily="34" charset="0"/>
            </a:endParaRPr>
          </a:p>
        </p:txBody>
      </p:sp>
      <p:pic>
        <p:nvPicPr>
          <p:cNvPr id="3" name="Рисунок 2">
            <a:extLst>
              <a:ext uri="{FF2B5EF4-FFF2-40B4-BE49-F238E27FC236}">
                <a16:creationId xmlns:a16="http://schemas.microsoft.com/office/drawing/2014/main" id="{F235DFD6-5E8F-4BDC-B29D-AB596BA584DB}"/>
              </a:ext>
            </a:extLst>
          </p:cNvPr>
          <p:cNvPicPr>
            <a:picLocks noChangeAspect="1"/>
          </p:cNvPicPr>
          <p:nvPr/>
        </p:nvPicPr>
        <p:blipFill>
          <a:blip r:embed="rId7"/>
          <a:stretch>
            <a:fillRect/>
          </a:stretch>
        </p:blipFill>
        <p:spPr>
          <a:xfrm>
            <a:off x="470250" y="3851534"/>
            <a:ext cx="3453164" cy="740558"/>
          </a:xfrm>
          <a:prstGeom prst="rect">
            <a:avLst/>
          </a:prstGeom>
        </p:spPr>
      </p:pic>
      <p:pic>
        <p:nvPicPr>
          <p:cNvPr id="12" name="Рисунок 11">
            <a:extLst>
              <a:ext uri="{FF2B5EF4-FFF2-40B4-BE49-F238E27FC236}">
                <a16:creationId xmlns:a16="http://schemas.microsoft.com/office/drawing/2014/main" id="{35B95A4F-935A-4814-A9A0-37526A4211C8}"/>
              </a:ext>
            </a:extLst>
          </p:cNvPr>
          <p:cNvPicPr>
            <a:picLocks noChangeAspect="1"/>
          </p:cNvPicPr>
          <p:nvPr/>
        </p:nvPicPr>
        <p:blipFill>
          <a:blip r:embed="rId8"/>
          <a:stretch>
            <a:fillRect/>
          </a:stretch>
        </p:blipFill>
        <p:spPr>
          <a:xfrm>
            <a:off x="4405547" y="3851534"/>
            <a:ext cx="3228505" cy="740559"/>
          </a:xfrm>
          <a:prstGeom prst="rect">
            <a:avLst/>
          </a:prstGeom>
        </p:spPr>
      </p:pic>
    </p:spTree>
    <p:extLst>
      <p:ext uri="{BB962C8B-B14F-4D97-AF65-F5344CB8AC3E}">
        <p14:creationId xmlns:p14="http://schemas.microsoft.com/office/powerpoint/2010/main" val="3224154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Workflow Components – PW.PARTICIPANT</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solidFill>
                  <a:prstClr val="black">
                    <a:tint val="75000"/>
                  </a:prstClr>
                </a:solidFill>
                <a:latin typeface="Calibri"/>
              </a:rPr>
              <a:t>17</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353291" y="711048"/>
            <a:ext cx="7940104" cy="3135080"/>
          </a:xfrm>
        </p:spPr>
        <p:txBody>
          <a:bodyPr>
            <a:noAutofit/>
          </a:bodyPr>
          <a:lstStyle/>
          <a:p>
            <a:pPr algn="just">
              <a:spcAft>
                <a:spcPts val="600"/>
              </a:spcAft>
              <a:buBlip>
                <a:blip r:embed="rId6"/>
              </a:buBlip>
            </a:pPr>
            <a:r>
              <a:rPr lang="en-US" sz="1600" b="1" dirty="0">
                <a:latin typeface="Tahoma" panose="020B0604030504040204" pitchFamily="34" charset="0"/>
                <a:ea typeface="Tahoma" panose="020B0604030504040204" pitchFamily="34" charset="0"/>
                <a:cs typeface="Tahoma" panose="020B0604030504040204" pitchFamily="34" charset="0"/>
              </a:rPr>
              <a:t>PW.PARTICIPANT </a:t>
            </a:r>
            <a:r>
              <a:rPr lang="en-US" sz="1600" dirty="0">
                <a:latin typeface="Tahoma" panose="020B0604030504040204" pitchFamily="34" charset="0"/>
                <a:ea typeface="Tahoma" panose="020B0604030504040204" pitchFamily="34" charset="0"/>
                <a:cs typeface="Tahoma" panose="020B0604030504040204" pitchFamily="34" charset="0"/>
              </a:rPr>
              <a:t>table is used to group Users or Account Officers together and is attached to either the PW.ACTIVITY or PW.PROCESS.DEFINITION record</a:t>
            </a:r>
          </a:p>
          <a:p>
            <a:pPr marL="0" indent="0">
              <a:buNone/>
            </a:pPr>
            <a:endParaRPr lang="en-US" sz="1600" dirty="0"/>
          </a:p>
        </p:txBody>
      </p:sp>
      <p:pic>
        <p:nvPicPr>
          <p:cNvPr id="3" name="Рисунок 2">
            <a:extLst>
              <a:ext uri="{FF2B5EF4-FFF2-40B4-BE49-F238E27FC236}">
                <a16:creationId xmlns:a16="http://schemas.microsoft.com/office/drawing/2014/main" id="{E36179F0-FDC1-4778-9B0F-454426E3CC54}"/>
              </a:ext>
            </a:extLst>
          </p:cNvPr>
          <p:cNvPicPr>
            <a:picLocks noChangeAspect="1"/>
          </p:cNvPicPr>
          <p:nvPr/>
        </p:nvPicPr>
        <p:blipFill>
          <a:blip r:embed="rId7"/>
          <a:stretch>
            <a:fillRect/>
          </a:stretch>
        </p:blipFill>
        <p:spPr>
          <a:xfrm>
            <a:off x="1893355" y="1562344"/>
            <a:ext cx="4744226" cy="3204918"/>
          </a:xfrm>
          <a:prstGeom prst="rect">
            <a:avLst/>
          </a:prstGeom>
        </p:spPr>
      </p:pic>
    </p:spTree>
    <p:extLst>
      <p:ext uri="{BB962C8B-B14F-4D97-AF65-F5344CB8AC3E}">
        <p14:creationId xmlns:p14="http://schemas.microsoft.com/office/powerpoint/2010/main" val="2140681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Workflow Components – PW.PARTICIPANT</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rPr>
              <a:t>18</a:t>
            </a: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353291" y="837419"/>
            <a:ext cx="7270134" cy="3135080"/>
          </a:xfrm>
        </p:spPr>
        <p:txBody>
          <a:bodyPr>
            <a:no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When an Activity is launched, a User/Account Officer is then automatically allocated to it</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Any defined activity must be owned by a particular PW.PARTICIPANT group. Any process must be owned by a PW.PARTICIPANT group. Enquiry TO.DO also provides a drill down and launch their specific tasks</a:t>
            </a:r>
            <a:endParaRPr lang="ru-RU" sz="16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600" dirty="0"/>
          </a:p>
        </p:txBody>
      </p:sp>
    </p:spTree>
    <p:extLst>
      <p:ext uri="{BB962C8B-B14F-4D97-AF65-F5344CB8AC3E}">
        <p14:creationId xmlns:p14="http://schemas.microsoft.com/office/powerpoint/2010/main" val="954954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Workflow Components – Data Mapping</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rPr>
              <a:t>19</a:t>
            </a: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316681" y="737063"/>
            <a:ext cx="7897574" cy="3525260"/>
          </a:xfrm>
        </p:spPr>
        <p:txBody>
          <a:bodyPr>
            <a:norm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Data Mapping functionality in T24 ensures that it should not be necessary for the same information to be keyed in twice at any stage during a process - any relevant information from one activity can be mapped into any subsequent activity</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The applications </a:t>
            </a:r>
            <a:r>
              <a:rPr lang="en-US" sz="1600" b="1" dirty="0">
                <a:latin typeface="Tahoma" panose="020B0604030504040204" pitchFamily="34" charset="0"/>
                <a:ea typeface="Tahoma" panose="020B0604030504040204" pitchFamily="34" charset="0"/>
                <a:cs typeface="Tahoma" panose="020B0604030504040204" pitchFamily="34" charset="0"/>
              </a:rPr>
              <a:t>EB.FORMAT.ENTRY </a:t>
            </a:r>
            <a:r>
              <a:rPr lang="en-US" sz="1600" dirty="0">
                <a:latin typeface="Tahoma" panose="020B0604030504040204" pitchFamily="34" charset="0"/>
                <a:ea typeface="Tahoma" panose="020B0604030504040204" pitchFamily="34" charset="0"/>
                <a:cs typeface="Tahoma" panose="020B0604030504040204" pitchFamily="34" charset="0"/>
              </a:rPr>
              <a:t>and </a:t>
            </a:r>
            <a:r>
              <a:rPr lang="en-US" sz="1600" b="1" dirty="0">
                <a:latin typeface="Tahoma" panose="020B0604030504040204" pitchFamily="34" charset="0"/>
                <a:ea typeface="Tahoma" panose="020B0604030504040204" pitchFamily="34" charset="0"/>
                <a:cs typeface="Tahoma" panose="020B0604030504040204" pitchFamily="34" charset="0"/>
              </a:rPr>
              <a:t>EB.MAPPING.SOURCE </a:t>
            </a:r>
            <a:r>
              <a:rPr lang="en-US" sz="1600" dirty="0">
                <a:latin typeface="Tahoma" panose="020B0604030504040204" pitchFamily="34" charset="0"/>
                <a:ea typeface="Tahoma" panose="020B0604030504040204" pitchFamily="34" charset="0"/>
                <a:cs typeface="Tahoma" panose="020B0604030504040204" pitchFamily="34" charset="0"/>
              </a:rPr>
              <a:t>enable the mapping of data from any preceding activity into any following activity. This can include the ability to manipulate data through concatenation of fields, using routines, universal local reference mapping and the mathematical operator’s addition, subtraction, multiplication, division</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Note, this can include also mapping the @ID of an application</a:t>
            </a:r>
          </a:p>
        </p:txBody>
      </p:sp>
    </p:spTree>
    <p:extLst>
      <p:ext uri="{BB962C8B-B14F-4D97-AF65-F5344CB8AC3E}">
        <p14:creationId xmlns:p14="http://schemas.microsoft.com/office/powerpoint/2010/main" val="3587512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pic>
        <p:nvPicPr>
          <p:cNvPr id="8" name="Изображение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228" y="1735749"/>
            <a:ext cx="3785616" cy="3417570"/>
          </a:xfrm>
          <a:prstGeom prst="rect">
            <a:avLst/>
          </a:prstGeom>
        </p:spPr>
      </p:pic>
      <p:sp>
        <p:nvSpPr>
          <p:cNvPr id="3" name="Содержимое 2"/>
          <p:cNvSpPr>
            <a:spLocks noGrp="1"/>
          </p:cNvSpPr>
          <p:nvPr>
            <p:ph idx="1"/>
          </p:nvPr>
        </p:nvSpPr>
        <p:spPr>
          <a:xfrm>
            <a:off x="353291" y="1124297"/>
            <a:ext cx="7270134" cy="3135080"/>
          </a:xfrm>
        </p:spPr>
        <p:txBody>
          <a:bodyPr>
            <a:normAutofit/>
          </a:bodyPr>
          <a:lstStyle/>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Process Workflow</a:t>
            </a:r>
            <a:r>
              <a:rPr lang="ru-RU" sz="1600"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Overview</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PW Components</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PW Glossary</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PW Deal Processing</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PW Patterns</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PW Variables</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PW Enquiries</a:t>
            </a:r>
          </a:p>
          <a:p>
            <a:pPr algn="just">
              <a:spcAft>
                <a:spcPts val="600"/>
              </a:spcAft>
              <a:buBlip>
                <a:blip r:embed="rId4"/>
              </a:buBlip>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4"/>
              </a:buBlip>
            </a:pPr>
            <a:endParaRPr lang="ru-RU" sz="1600" dirty="0">
              <a:latin typeface="Tahoma" panose="020B0604030504040204" pitchFamily="34" charset="0"/>
              <a:ea typeface="Tahoma" panose="020B0604030504040204" pitchFamily="34" charset="0"/>
              <a:cs typeface="Tahoma" panose="020B0604030504040204" pitchFamily="34" charset="0"/>
            </a:endParaRP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Agenda</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r>
              <a:rPr lang="en-US" dirty="0"/>
              <a:t>2</a:t>
            </a:r>
            <a:endParaRPr lang="ru-RU" dirty="0"/>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Tree>
    <p:extLst>
      <p:ext uri="{BB962C8B-B14F-4D97-AF65-F5344CB8AC3E}">
        <p14:creationId xmlns:p14="http://schemas.microsoft.com/office/powerpoint/2010/main" val="2848451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Workflow Components – Data Mapping</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solidFill>
                  <a:prstClr val="black">
                    <a:tint val="75000"/>
                  </a:prstClr>
                </a:solidFill>
                <a:latin typeface="Calibri"/>
              </a:rPr>
              <a:t>20</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259738" y="675777"/>
            <a:ext cx="7863535" cy="3135080"/>
          </a:xfrm>
        </p:spPr>
        <p:txBody>
          <a:bodyPr>
            <a:no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Steps to configure data mapping:</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lvl="1"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Identify the data that needs to be extracted and mapped (by the source data). This can either be sourced from a preceding activity, or from a ‘system variable’ (for example, today’s date, the USER’s id or the current company)</a:t>
            </a:r>
          </a:p>
          <a:p>
            <a:pPr marL="457200" lvl="1"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lvl="1"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For each different preceding activity from which data will be mapped, an </a:t>
            </a:r>
            <a:r>
              <a:rPr lang="en-US" sz="1600" b="1" dirty="0">
                <a:latin typeface="Tahoma" panose="020B0604030504040204" pitchFamily="34" charset="0"/>
                <a:ea typeface="Tahoma" panose="020B0604030504040204" pitchFamily="34" charset="0"/>
                <a:cs typeface="Tahoma" panose="020B0604030504040204" pitchFamily="34" charset="0"/>
              </a:rPr>
              <a:t>EB.FORMAT.ENTRY </a:t>
            </a:r>
            <a:r>
              <a:rPr lang="en-US" sz="1600" dirty="0">
                <a:latin typeface="Tahoma" panose="020B0604030504040204" pitchFamily="34" charset="0"/>
                <a:ea typeface="Tahoma" panose="020B0604030504040204" pitchFamily="34" charset="0"/>
                <a:cs typeface="Tahoma" panose="020B0604030504040204" pitchFamily="34" charset="0"/>
              </a:rPr>
              <a:t>record will need to be created/identified. Within EB.FORMAT.ENTRY, the following points are defined:</a:t>
            </a:r>
          </a:p>
          <a:p>
            <a:pPr lvl="2"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What data will be extracted</a:t>
            </a:r>
          </a:p>
          <a:p>
            <a:pPr lvl="2"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Any transformations that will be done to the data</a:t>
            </a:r>
          </a:p>
          <a:p>
            <a:pPr lvl="2"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Where this data will then be placed</a:t>
            </a:r>
          </a:p>
        </p:txBody>
      </p:sp>
    </p:spTree>
    <p:extLst>
      <p:ext uri="{BB962C8B-B14F-4D97-AF65-F5344CB8AC3E}">
        <p14:creationId xmlns:p14="http://schemas.microsoft.com/office/powerpoint/2010/main" val="3926292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Workflow Components – EB.FORMAT.ENTRY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solidFill>
                  <a:prstClr val="black">
                    <a:tint val="75000"/>
                  </a:prstClr>
                </a:solidFill>
                <a:latin typeface="Calibri"/>
              </a:rPr>
              <a:t>21</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85947" y="645430"/>
            <a:ext cx="8722443" cy="3135080"/>
          </a:xfrm>
        </p:spPr>
        <p:txBody>
          <a:bodyPr>
            <a:normAutofit/>
          </a:bodyPr>
          <a:lstStyle/>
          <a:p>
            <a:pPr algn="just">
              <a:spcAft>
                <a:spcPts val="600"/>
              </a:spcAft>
              <a:buBlip>
                <a:blip r:embed="rId6"/>
              </a:buBlip>
            </a:pPr>
            <a:r>
              <a:rPr lang="en-US" sz="1500" b="1" dirty="0">
                <a:latin typeface="Tahoma" panose="020B0604030504040204" pitchFamily="34" charset="0"/>
                <a:ea typeface="Tahoma" panose="020B0604030504040204" pitchFamily="34" charset="0"/>
                <a:cs typeface="Tahoma" panose="020B0604030504040204" pitchFamily="34" charset="0"/>
              </a:rPr>
              <a:t>EB.FORMAT.ENTRY </a:t>
            </a:r>
            <a:r>
              <a:rPr lang="en-US" sz="1500" dirty="0">
                <a:latin typeface="Tahoma" panose="020B0604030504040204" pitchFamily="34" charset="0"/>
                <a:ea typeface="Tahoma" panose="020B0604030504040204" pitchFamily="34" charset="0"/>
                <a:cs typeface="Tahoma" panose="020B0604030504040204" pitchFamily="34" charset="0"/>
              </a:rPr>
              <a:t>is a system wide utility for mapping data from one table to another</a:t>
            </a:r>
          </a:p>
          <a:p>
            <a:pPr algn="just">
              <a:spcAft>
                <a:spcPts val="600"/>
              </a:spcAft>
              <a:buBlip>
                <a:blip r:embed="rId6"/>
              </a:buBlip>
            </a:pPr>
            <a:r>
              <a:rPr lang="en-US" sz="1500" dirty="0">
                <a:latin typeface="Tahoma" panose="020B0604030504040204" pitchFamily="34" charset="0"/>
                <a:ea typeface="Tahoma" panose="020B0604030504040204" pitchFamily="34" charset="0"/>
                <a:cs typeface="Tahoma" panose="020B0604030504040204" pitchFamily="34" charset="0"/>
              </a:rPr>
              <a:t>The table allows the EXTRACTION, CONVERSION and PLACEMENT of any data within T24</a:t>
            </a:r>
          </a:p>
          <a:p>
            <a:pPr lvl="1" algn="just">
              <a:spcAft>
                <a:spcPts val="600"/>
              </a:spcAft>
              <a:buBlip>
                <a:blip r:embed="rId6"/>
              </a:buBlip>
            </a:pPr>
            <a:r>
              <a:rPr lang="en-US" sz="1500" dirty="0">
                <a:latin typeface="Tahoma" panose="020B0604030504040204" pitchFamily="34" charset="0"/>
                <a:ea typeface="Tahoma" panose="020B0604030504040204" pitchFamily="34" charset="0"/>
                <a:cs typeface="Tahoma" panose="020B0604030504040204" pitchFamily="34" charset="0"/>
              </a:rPr>
              <a:t>The EXTRACTION field defines what information is to be used</a:t>
            </a:r>
          </a:p>
          <a:p>
            <a:pPr lvl="1" algn="just">
              <a:spcAft>
                <a:spcPts val="600"/>
              </a:spcAft>
              <a:buBlip>
                <a:blip r:embed="rId6"/>
              </a:buBlip>
            </a:pPr>
            <a:r>
              <a:rPr lang="en-US" sz="1500" dirty="0">
                <a:latin typeface="Tahoma" panose="020B0604030504040204" pitchFamily="34" charset="0"/>
                <a:ea typeface="Tahoma" panose="020B0604030504040204" pitchFamily="34" charset="0"/>
                <a:cs typeface="Tahoma" panose="020B0604030504040204" pitchFamily="34" charset="0"/>
              </a:rPr>
              <a:t>The CONVERSION field indicates what can be done with this information</a:t>
            </a:r>
          </a:p>
          <a:p>
            <a:pPr lvl="1" algn="just">
              <a:spcAft>
                <a:spcPts val="600"/>
              </a:spcAft>
              <a:buBlip>
                <a:blip r:embed="rId6"/>
              </a:buBlip>
            </a:pPr>
            <a:r>
              <a:rPr lang="en-US" sz="1500" dirty="0">
                <a:latin typeface="Tahoma" panose="020B0604030504040204" pitchFamily="34" charset="0"/>
                <a:ea typeface="Tahoma" panose="020B0604030504040204" pitchFamily="34" charset="0"/>
                <a:cs typeface="Tahoma" panose="020B0604030504040204" pitchFamily="34" charset="0"/>
              </a:rPr>
              <a:t>The PLACEMENT field defines where the information is going to</a:t>
            </a:r>
          </a:p>
          <a:p>
            <a:pPr algn="just">
              <a:spcAft>
                <a:spcPts val="600"/>
              </a:spcAft>
              <a:buBlip>
                <a:blip r:embed="rId6"/>
              </a:buBlip>
            </a:pPr>
            <a:r>
              <a:rPr lang="en-US" sz="1500" dirty="0">
                <a:latin typeface="Tahoma" panose="020B0604030504040204" pitchFamily="34" charset="0"/>
                <a:ea typeface="Tahoma" panose="020B0604030504040204" pitchFamily="34" charset="0"/>
                <a:cs typeface="Tahoma" panose="020B0604030504040204" pitchFamily="34" charset="0"/>
              </a:rPr>
              <a:t>Note, local reference fields should be used in exactly the same way as core fields - simply use the field name</a:t>
            </a:r>
          </a:p>
          <a:p>
            <a:endParaRPr lang="en-US" dirty="0"/>
          </a:p>
          <a:p>
            <a:endParaRPr lang="en-US" dirty="0"/>
          </a:p>
        </p:txBody>
      </p:sp>
      <p:pic>
        <p:nvPicPr>
          <p:cNvPr id="12" name="Рисунок 11">
            <a:extLst>
              <a:ext uri="{FF2B5EF4-FFF2-40B4-BE49-F238E27FC236}">
                <a16:creationId xmlns:a16="http://schemas.microsoft.com/office/drawing/2014/main" id="{DD6D5934-4739-4284-B490-4038CBAB7AF2}"/>
              </a:ext>
            </a:extLst>
          </p:cNvPr>
          <p:cNvPicPr>
            <a:picLocks noChangeAspect="1"/>
          </p:cNvPicPr>
          <p:nvPr/>
        </p:nvPicPr>
        <p:blipFill rotWithShape="1">
          <a:blip r:embed="rId7"/>
          <a:srcRect r="1247" b="50552"/>
          <a:stretch/>
        </p:blipFill>
        <p:spPr>
          <a:xfrm>
            <a:off x="2488044" y="2948542"/>
            <a:ext cx="3395911" cy="1863012"/>
          </a:xfrm>
          <a:prstGeom prst="rect">
            <a:avLst/>
          </a:prstGeom>
        </p:spPr>
      </p:pic>
    </p:spTree>
    <p:extLst>
      <p:ext uri="{BB962C8B-B14F-4D97-AF65-F5344CB8AC3E}">
        <p14:creationId xmlns:p14="http://schemas.microsoft.com/office/powerpoint/2010/main" val="660542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Workflow Components – EB.MAPPING.SOURCE</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solidFill>
                  <a:prstClr val="black">
                    <a:tint val="75000"/>
                  </a:prstClr>
                </a:solidFill>
                <a:latin typeface="Calibri"/>
              </a:rPr>
              <a:t>22</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259738" y="859904"/>
            <a:ext cx="7863535" cy="3135080"/>
          </a:xfrm>
        </p:spPr>
        <p:txBody>
          <a:bodyPr>
            <a:no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For the overall mapping, an </a:t>
            </a:r>
            <a:r>
              <a:rPr lang="en-US" sz="1600" b="1" dirty="0">
                <a:latin typeface="Tahoma" panose="020B0604030504040204" pitchFamily="34" charset="0"/>
                <a:ea typeface="Tahoma" panose="020B0604030504040204" pitchFamily="34" charset="0"/>
                <a:cs typeface="Tahoma" panose="020B0604030504040204" pitchFamily="34" charset="0"/>
              </a:rPr>
              <a:t>EB.MAPPING.SOURCE </a:t>
            </a:r>
            <a:r>
              <a:rPr lang="en-US" sz="1600" dirty="0">
                <a:latin typeface="Tahoma" panose="020B0604030504040204" pitchFamily="34" charset="0"/>
                <a:ea typeface="Tahoma" panose="020B0604030504040204" pitchFamily="34" charset="0"/>
                <a:cs typeface="Tahoma" panose="020B0604030504040204" pitchFamily="34" charset="0"/>
              </a:rPr>
              <a:t>record must be created/identified. This record will identify:</a:t>
            </a:r>
          </a:p>
          <a:p>
            <a:pPr lvl="1"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Which EB.FORMAT.ENTRY records have been defined</a:t>
            </a:r>
          </a:p>
          <a:p>
            <a:pPr lvl="1"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Which activities the above EB.FORMAT.ENTRY records are using for their source data</a:t>
            </a: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‘Source data' comes principally from the transaction ref of a PW.ACTIVITY, but can also be provided from a routine</a:t>
            </a:r>
          </a:p>
          <a:p>
            <a:pPr marL="457200" lvl="1"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33206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Workflow Components – EB.MAPPING.SOURCE</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solidFill>
                  <a:prstClr val="black">
                    <a:tint val="75000"/>
                  </a:prstClr>
                </a:solidFill>
                <a:latin typeface="Calibri"/>
              </a:rPr>
              <a:t>23</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176644" y="737062"/>
            <a:ext cx="8333509" cy="3135080"/>
          </a:xfrm>
        </p:spPr>
        <p:txBody>
          <a:bodyPr>
            <a:norm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There are two sets of multi values on EB.MAPPING.SOURCE, the first set is used when mapping record ID, the second when mapping field data</a:t>
            </a:r>
          </a:p>
        </p:txBody>
      </p:sp>
      <p:pic>
        <p:nvPicPr>
          <p:cNvPr id="12" name="Рисунок 11">
            <a:extLst>
              <a:ext uri="{FF2B5EF4-FFF2-40B4-BE49-F238E27FC236}">
                <a16:creationId xmlns:a16="http://schemas.microsoft.com/office/drawing/2014/main" id="{53DA165A-BB7F-4D4E-9191-272798CC8A81}"/>
              </a:ext>
            </a:extLst>
          </p:cNvPr>
          <p:cNvPicPr>
            <a:picLocks noChangeAspect="1"/>
          </p:cNvPicPr>
          <p:nvPr/>
        </p:nvPicPr>
        <p:blipFill>
          <a:blip r:embed="rId7"/>
          <a:stretch>
            <a:fillRect/>
          </a:stretch>
        </p:blipFill>
        <p:spPr>
          <a:xfrm>
            <a:off x="3512026" y="1912852"/>
            <a:ext cx="4829832" cy="2362726"/>
          </a:xfrm>
          <a:prstGeom prst="rect">
            <a:avLst/>
          </a:prstGeom>
        </p:spPr>
      </p:pic>
      <p:pic>
        <p:nvPicPr>
          <p:cNvPr id="13" name="Рисунок 12">
            <a:extLst>
              <a:ext uri="{FF2B5EF4-FFF2-40B4-BE49-F238E27FC236}">
                <a16:creationId xmlns:a16="http://schemas.microsoft.com/office/drawing/2014/main" id="{DA0BF0E1-08F4-4A4E-86B5-76A72BA819E0}"/>
              </a:ext>
            </a:extLst>
          </p:cNvPr>
          <p:cNvPicPr>
            <a:picLocks noChangeAspect="1"/>
          </p:cNvPicPr>
          <p:nvPr/>
        </p:nvPicPr>
        <p:blipFill rotWithShape="1">
          <a:blip r:embed="rId8"/>
          <a:srcRect l="34645" t="25360" r="4769" b="2827"/>
          <a:stretch/>
        </p:blipFill>
        <p:spPr>
          <a:xfrm>
            <a:off x="323688" y="1579189"/>
            <a:ext cx="2950716" cy="2970927"/>
          </a:xfrm>
          <a:prstGeom prst="rect">
            <a:avLst/>
          </a:prstGeom>
        </p:spPr>
      </p:pic>
    </p:spTree>
    <p:extLst>
      <p:ext uri="{BB962C8B-B14F-4D97-AF65-F5344CB8AC3E}">
        <p14:creationId xmlns:p14="http://schemas.microsoft.com/office/powerpoint/2010/main" val="2033027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Workflow Components – Data Mapping</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rPr>
              <a:t>2</a:t>
            </a: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4</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259738" y="887252"/>
            <a:ext cx="7863535" cy="3135080"/>
          </a:xfrm>
        </p:spPr>
        <p:txBody>
          <a:bodyPr>
            <a:no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Once the EB.FORMAT.ENTRY and EB.MAPPING.SOURCE records have been created, these can be placed on the </a:t>
            </a:r>
            <a:r>
              <a:rPr lang="en-US" sz="1600" b="1" dirty="0">
                <a:latin typeface="Tahoma" panose="020B0604030504040204" pitchFamily="34" charset="0"/>
                <a:ea typeface="Tahoma" panose="020B0604030504040204" pitchFamily="34" charset="0"/>
                <a:cs typeface="Tahoma" panose="020B0604030504040204" pitchFamily="34" charset="0"/>
              </a:rPr>
              <a:t>PW.PROCESS.DEFINITION </a:t>
            </a:r>
            <a:r>
              <a:rPr lang="en-US" sz="1600" dirty="0">
                <a:latin typeface="Tahoma" panose="020B0604030504040204" pitchFamily="34" charset="0"/>
                <a:ea typeface="Tahoma" panose="020B0604030504040204" pitchFamily="34" charset="0"/>
                <a:cs typeface="Tahoma" panose="020B0604030504040204" pitchFamily="34" charset="0"/>
              </a:rPr>
              <a:t>record</a:t>
            </a:r>
          </a:p>
        </p:txBody>
      </p:sp>
    </p:spTree>
    <p:extLst>
      <p:ext uri="{BB962C8B-B14F-4D97-AF65-F5344CB8AC3E}">
        <p14:creationId xmlns:p14="http://schemas.microsoft.com/office/powerpoint/2010/main" val="2667857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Workflow Components – PW.ACTIVITY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solidFill>
                  <a:prstClr val="black">
                    <a:tint val="75000"/>
                  </a:prstClr>
                </a:solidFill>
                <a:latin typeface="Calibri"/>
              </a:rPr>
              <a:t>25</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353291" y="1004210"/>
            <a:ext cx="7675778" cy="3493362"/>
          </a:xfrm>
        </p:spPr>
        <p:txBody>
          <a:bodyPr>
            <a:normAutofit fontScale="55000" lnSpcReduction="20000"/>
          </a:bodyPr>
          <a:lstStyle/>
          <a:p>
            <a:pPr algn="just">
              <a:spcAft>
                <a:spcPts val="600"/>
              </a:spcAft>
              <a:buBlip>
                <a:blip r:embed="rId6"/>
              </a:buBlip>
            </a:pPr>
            <a:r>
              <a:rPr lang="en-US" sz="2900" dirty="0">
                <a:latin typeface="Tahoma" panose="020B0604030504040204" pitchFamily="34" charset="0"/>
                <a:ea typeface="Tahoma" panose="020B0604030504040204" pitchFamily="34" charset="0"/>
                <a:cs typeface="Tahoma" panose="020B0604030504040204" pitchFamily="34" charset="0"/>
              </a:rPr>
              <a:t>Each individual step in a process is described as a </a:t>
            </a:r>
            <a:r>
              <a:rPr lang="en-US" sz="2900" b="1" dirty="0">
                <a:latin typeface="Tahoma" panose="020B0604030504040204" pitchFamily="34" charset="0"/>
                <a:ea typeface="Tahoma" panose="020B0604030504040204" pitchFamily="34" charset="0"/>
                <a:cs typeface="Tahoma" panose="020B0604030504040204" pitchFamily="34" charset="0"/>
              </a:rPr>
              <a:t>'PW.ACTIVITY</a:t>
            </a:r>
            <a:r>
              <a:rPr lang="en-US" sz="2900" dirty="0">
                <a:latin typeface="Tahoma" panose="020B0604030504040204" pitchFamily="34" charset="0"/>
                <a:ea typeface="Tahoma" panose="020B0604030504040204" pitchFamily="34" charset="0"/>
                <a:cs typeface="Tahoma" panose="020B0604030504040204" pitchFamily="34" charset="0"/>
              </a:rPr>
              <a:t>'. They are the separate actions, which the overall PW.PROCESS.DEFINITION links together to form the overall process</a:t>
            </a:r>
          </a:p>
          <a:p>
            <a:pPr algn="just">
              <a:spcAft>
                <a:spcPts val="600"/>
              </a:spcAft>
              <a:buBlip>
                <a:blip r:embed="rId6"/>
              </a:buBlip>
            </a:pPr>
            <a:endParaRPr lang="en-US" sz="29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2900" dirty="0">
                <a:latin typeface="Tahoma" panose="020B0604030504040204" pitchFamily="34" charset="0"/>
                <a:ea typeface="Tahoma" panose="020B0604030504040204" pitchFamily="34" charset="0"/>
                <a:cs typeface="Tahoma" panose="020B0604030504040204" pitchFamily="34" charset="0"/>
              </a:rPr>
              <a:t>These records determine the duration, possible statuses, transition rules (which determine which status should be used), owner, along with the TARGET</a:t>
            </a:r>
          </a:p>
          <a:p>
            <a:pPr algn="just">
              <a:spcAft>
                <a:spcPts val="600"/>
              </a:spcAft>
              <a:buBlip>
                <a:blip r:embed="rId6"/>
              </a:buBlip>
            </a:pPr>
            <a:endParaRPr lang="en-US" sz="29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2900" dirty="0">
                <a:latin typeface="Tahoma" panose="020B0604030504040204" pitchFamily="34" charset="0"/>
                <a:ea typeface="Tahoma" panose="020B0604030504040204" pitchFamily="34" charset="0"/>
                <a:cs typeface="Tahoma" panose="020B0604030504040204" pitchFamily="34" charset="0"/>
              </a:rPr>
              <a:t>The TARGET field defines which T24 application will be launched when the activity is executed; it details how the application will be run. The target should be an application, version or function. The application can either be a T24 application or an EB.TABLE.DEFINITION record</a:t>
            </a:r>
          </a:p>
          <a:p>
            <a:pPr algn="just">
              <a:spcAft>
                <a:spcPts val="600"/>
              </a:spcAft>
              <a:buBlip>
                <a:blip r:embed="rId6"/>
              </a:buBlip>
            </a:pPr>
            <a:endParaRPr lang="en-US" sz="29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endParaRPr lang="en-US" sz="2900"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spTree>
    <p:extLst>
      <p:ext uri="{BB962C8B-B14F-4D97-AF65-F5344CB8AC3E}">
        <p14:creationId xmlns:p14="http://schemas.microsoft.com/office/powerpoint/2010/main" val="1718515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Workflow Components – PW.ACTIVITY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solidFill>
                  <a:prstClr val="black">
                    <a:tint val="75000"/>
                  </a:prstClr>
                </a:solidFill>
                <a:latin typeface="Calibri"/>
              </a:rPr>
              <a:t>26</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4" name="Рисунок 3">
            <a:extLst>
              <a:ext uri="{FF2B5EF4-FFF2-40B4-BE49-F238E27FC236}">
                <a16:creationId xmlns:a16="http://schemas.microsoft.com/office/drawing/2014/main" id="{B68F7071-F823-4B8A-96F4-827227F037C7}"/>
              </a:ext>
            </a:extLst>
          </p:cNvPr>
          <p:cNvPicPr>
            <a:picLocks noChangeAspect="1"/>
          </p:cNvPicPr>
          <p:nvPr/>
        </p:nvPicPr>
        <p:blipFill>
          <a:blip r:embed="rId6"/>
          <a:stretch>
            <a:fillRect/>
          </a:stretch>
        </p:blipFill>
        <p:spPr>
          <a:xfrm>
            <a:off x="1833311" y="639217"/>
            <a:ext cx="4599388" cy="4128046"/>
          </a:xfrm>
          <a:prstGeom prst="rect">
            <a:avLst/>
          </a:prstGeom>
        </p:spPr>
      </p:pic>
    </p:spTree>
    <p:extLst>
      <p:ext uri="{BB962C8B-B14F-4D97-AF65-F5344CB8AC3E}">
        <p14:creationId xmlns:p14="http://schemas.microsoft.com/office/powerpoint/2010/main" val="3526984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Workflow Components – PW.PROCESS.DEFINITION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rPr>
              <a:t>27</a:t>
            </a: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353291" y="865987"/>
            <a:ext cx="7940104" cy="3135080"/>
          </a:xfrm>
        </p:spPr>
        <p:txBody>
          <a:bodyPr>
            <a:normAutofit fontScale="25000" lnSpcReduction="20000"/>
          </a:bodyPr>
          <a:lstStyle/>
          <a:p>
            <a:pPr algn="just">
              <a:spcAft>
                <a:spcPts val="600"/>
              </a:spcAft>
              <a:buBlip>
                <a:blip r:embed="rId6"/>
              </a:buBlip>
            </a:pPr>
            <a:r>
              <a:rPr lang="en-US" sz="6400" dirty="0">
                <a:latin typeface="Tahoma" panose="020B0604030504040204" pitchFamily="34" charset="0"/>
                <a:ea typeface="Tahoma" panose="020B0604030504040204" pitchFamily="34" charset="0"/>
                <a:cs typeface="Tahoma" panose="020B0604030504040204" pitchFamily="34" charset="0"/>
              </a:rPr>
              <a:t>The </a:t>
            </a:r>
            <a:r>
              <a:rPr lang="en-US" sz="6400" b="1" dirty="0">
                <a:latin typeface="Tahoma" panose="020B0604030504040204" pitchFamily="34" charset="0"/>
                <a:ea typeface="Tahoma" panose="020B0604030504040204" pitchFamily="34" charset="0"/>
                <a:cs typeface="Tahoma" panose="020B0604030504040204" pitchFamily="34" charset="0"/>
              </a:rPr>
              <a:t>PW.PROCESS.DEFINITION </a:t>
            </a:r>
            <a:r>
              <a:rPr lang="en-US" sz="6400" dirty="0">
                <a:latin typeface="Tahoma" panose="020B0604030504040204" pitchFamily="34" charset="0"/>
                <a:ea typeface="Tahoma" panose="020B0604030504040204" pitchFamily="34" charset="0"/>
                <a:cs typeface="Tahoma" panose="020B0604030504040204" pitchFamily="34" charset="0"/>
              </a:rPr>
              <a:t>application ties together all constituent parts of the Process Workflow module, to create a single process</a:t>
            </a:r>
          </a:p>
          <a:p>
            <a:pPr marL="0" indent="0" algn="just">
              <a:spcAft>
                <a:spcPts val="600"/>
              </a:spcAft>
              <a:buNone/>
            </a:pPr>
            <a:endParaRPr lang="en-US" sz="64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6400" dirty="0">
                <a:latin typeface="Tahoma" panose="020B0604030504040204" pitchFamily="34" charset="0"/>
                <a:ea typeface="Tahoma" panose="020B0604030504040204" pitchFamily="34" charset="0"/>
                <a:cs typeface="Tahoma" panose="020B0604030504040204" pitchFamily="34" charset="0"/>
              </a:rPr>
              <a:t>This table allows the linking of Activities together in a logical business flow. It defines when an activity or spawned processes is enabled depending on pre-required Activities and their Statuses or Transition Rules. So PW.PROCESS.DEFINITION helps not only in defining the activities to be a part of the process, but the sequence and the stage at which they have to appear in the process</a:t>
            </a:r>
          </a:p>
          <a:p>
            <a:pPr algn="just">
              <a:spcAft>
                <a:spcPts val="600"/>
              </a:spcAft>
              <a:buBlip>
                <a:blip r:embed="rId6"/>
              </a:buBlip>
            </a:pPr>
            <a:endParaRPr lang="en-US" sz="64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6400" dirty="0">
                <a:latin typeface="Tahoma" panose="020B0604030504040204" pitchFamily="34" charset="0"/>
                <a:ea typeface="Tahoma" panose="020B0604030504040204" pitchFamily="34" charset="0"/>
                <a:cs typeface="Tahoma" panose="020B0604030504040204" pitchFamily="34" charset="0"/>
              </a:rPr>
              <a:t>The PW.PROCESS.DEFINITION application can be divided into two sections: </a:t>
            </a:r>
          </a:p>
          <a:p>
            <a:pPr lvl="1" algn="just">
              <a:spcAft>
                <a:spcPts val="600"/>
              </a:spcAft>
              <a:buBlip>
                <a:blip r:embed="rId6"/>
              </a:buBlip>
            </a:pPr>
            <a:r>
              <a:rPr lang="en-US" sz="6400" dirty="0">
                <a:latin typeface="Tahoma" panose="020B0604030504040204" pitchFamily="34" charset="0"/>
                <a:ea typeface="Tahoma" panose="020B0604030504040204" pitchFamily="34" charset="0"/>
                <a:cs typeface="Tahoma" panose="020B0604030504040204" pitchFamily="34" charset="0"/>
              </a:rPr>
              <a:t>the first handling which activities should be launched, when and how</a:t>
            </a:r>
          </a:p>
          <a:p>
            <a:pPr lvl="1" algn="just">
              <a:spcAft>
                <a:spcPts val="600"/>
              </a:spcAft>
              <a:buBlip>
                <a:blip r:embed="rId6"/>
              </a:buBlip>
            </a:pPr>
            <a:r>
              <a:rPr lang="en-US" sz="6400" dirty="0">
                <a:latin typeface="Tahoma" panose="020B0604030504040204" pitchFamily="34" charset="0"/>
                <a:ea typeface="Tahoma" panose="020B0604030504040204" pitchFamily="34" charset="0"/>
                <a:cs typeface="Tahoma" panose="020B0604030504040204" pitchFamily="34" charset="0"/>
              </a:rPr>
              <a:t> the second section dealing with the overall process - what status it is in, and who is the owner of the overall process</a:t>
            </a:r>
            <a:endParaRPr lang="en-US" sz="4900"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spTree>
    <p:extLst>
      <p:ext uri="{BB962C8B-B14F-4D97-AF65-F5344CB8AC3E}">
        <p14:creationId xmlns:p14="http://schemas.microsoft.com/office/powerpoint/2010/main" val="3669894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Workflow Components – PW.PROCESS.DEFINITION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solidFill>
                  <a:prstClr val="black">
                    <a:tint val="75000"/>
                  </a:prstClr>
                </a:solidFill>
                <a:latin typeface="Calibri"/>
              </a:rPr>
              <a:t>28</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4" name="Рисунок 3">
            <a:extLst>
              <a:ext uri="{FF2B5EF4-FFF2-40B4-BE49-F238E27FC236}">
                <a16:creationId xmlns:a16="http://schemas.microsoft.com/office/drawing/2014/main" id="{82A2A9B0-59E4-4232-9D32-88CC5CBA5CC3}"/>
              </a:ext>
            </a:extLst>
          </p:cNvPr>
          <p:cNvPicPr>
            <a:picLocks noChangeAspect="1"/>
          </p:cNvPicPr>
          <p:nvPr/>
        </p:nvPicPr>
        <p:blipFill>
          <a:blip r:embed="rId6"/>
          <a:stretch>
            <a:fillRect/>
          </a:stretch>
        </p:blipFill>
        <p:spPr>
          <a:xfrm>
            <a:off x="1925379" y="645263"/>
            <a:ext cx="4474823" cy="4122000"/>
          </a:xfrm>
          <a:prstGeom prst="rect">
            <a:avLst/>
          </a:prstGeom>
        </p:spPr>
      </p:pic>
    </p:spTree>
    <p:extLst>
      <p:ext uri="{BB962C8B-B14F-4D97-AF65-F5344CB8AC3E}">
        <p14:creationId xmlns:p14="http://schemas.microsoft.com/office/powerpoint/2010/main" val="237599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Workflow Deal Processing Overview</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solidFill>
                  <a:prstClr val="black">
                    <a:tint val="75000"/>
                  </a:prstClr>
                </a:solidFill>
                <a:latin typeface="Calibri"/>
              </a:rPr>
              <a:t>29</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334333" y="675777"/>
            <a:ext cx="8007525" cy="3135080"/>
          </a:xfrm>
        </p:spPr>
        <p:txBody>
          <a:bodyPr>
            <a:norm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The underlying files managing a Process Workflow are </a:t>
            </a:r>
            <a:r>
              <a:rPr lang="en-US" sz="1600" b="1" dirty="0">
                <a:latin typeface="Tahoma" panose="020B0604030504040204" pitchFamily="34" charset="0"/>
                <a:ea typeface="Tahoma" panose="020B0604030504040204" pitchFamily="34" charset="0"/>
                <a:cs typeface="Tahoma" panose="020B0604030504040204" pitchFamily="34" charset="0"/>
              </a:rPr>
              <a:t>PW.PROCESS </a:t>
            </a:r>
            <a:r>
              <a:rPr lang="en-US" sz="1600" dirty="0">
                <a:latin typeface="Tahoma" panose="020B0604030504040204" pitchFamily="34" charset="0"/>
                <a:ea typeface="Tahoma" panose="020B0604030504040204" pitchFamily="34" charset="0"/>
                <a:cs typeface="Tahoma" panose="020B0604030504040204" pitchFamily="34" charset="0"/>
              </a:rPr>
              <a:t>and </a:t>
            </a:r>
            <a:r>
              <a:rPr lang="en-US" sz="1600" b="1" dirty="0">
                <a:latin typeface="Tahoma" panose="020B0604030504040204" pitchFamily="34" charset="0"/>
                <a:ea typeface="Tahoma" panose="020B0604030504040204" pitchFamily="34" charset="0"/>
                <a:cs typeface="Tahoma" panose="020B0604030504040204" pitchFamily="34" charset="0"/>
              </a:rPr>
              <a:t>PW.ACTIVITY.TXN</a:t>
            </a: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Whenever a process is launched, a PW.PROCESS is created. Each activity that is triggered within that PW.PROCESS causes a PW.ACTIVITY.TXN record to be created</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pic>
        <p:nvPicPr>
          <p:cNvPr id="3" name="Рисунок 2">
            <a:extLst>
              <a:ext uri="{FF2B5EF4-FFF2-40B4-BE49-F238E27FC236}">
                <a16:creationId xmlns:a16="http://schemas.microsoft.com/office/drawing/2014/main" id="{6D081941-61E4-4BB5-BF7F-034DFD05CDD9}"/>
              </a:ext>
            </a:extLst>
          </p:cNvPr>
          <p:cNvPicPr>
            <a:picLocks noChangeAspect="1"/>
          </p:cNvPicPr>
          <p:nvPr/>
        </p:nvPicPr>
        <p:blipFill>
          <a:blip r:embed="rId7"/>
          <a:stretch>
            <a:fillRect/>
          </a:stretch>
        </p:blipFill>
        <p:spPr>
          <a:xfrm>
            <a:off x="273287" y="2116957"/>
            <a:ext cx="3726771" cy="2346701"/>
          </a:xfrm>
          <a:prstGeom prst="rect">
            <a:avLst/>
          </a:prstGeom>
        </p:spPr>
      </p:pic>
      <p:pic>
        <p:nvPicPr>
          <p:cNvPr id="4" name="Рисунок 3">
            <a:extLst>
              <a:ext uri="{FF2B5EF4-FFF2-40B4-BE49-F238E27FC236}">
                <a16:creationId xmlns:a16="http://schemas.microsoft.com/office/drawing/2014/main" id="{54227C86-BDC1-42A7-B46E-96E5D020DC8D}"/>
              </a:ext>
            </a:extLst>
          </p:cNvPr>
          <p:cNvPicPr>
            <a:picLocks noChangeAspect="1"/>
          </p:cNvPicPr>
          <p:nvPr/>
        </p:nvPicPr>
        <p:blipFill>
          <a:blip r:embed="rId8"/>
          <a:stretch>
            <a:fillRect/>
          </a:stretch>
        </p:blipFill>
        <p:spPr>
          <a:xfrm>
            <a:off x="4265468" y="2130607"/>
            <a:ext cx="3420051" cy="2059631"/>
          </a:xfrm>
          <a:prstGeom prst="rect">
            <a:avLst/>
          </a:prstGeom>
        </p:spPr>
      </p:pic>
    </p:spTree>
    <p:extLst>
      <p:ext uri="{BB962C8B-B14F-4D97-AF65-F5344CB8AC3E}">
        <p14:creationId xmlns:p14="http://schemas.microsoft.com/office/powerpoint/2010/main" val="390481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Workflow Overview</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r>
              <a:rPr lang="ru-RU" dirty="0"/>
              <a:t>3</a:t>
            </a: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278863" y="873727"/>
            <a:ext cx="8177646" cy="3599688"/>
          </a:xfrm>
        </p:spPr>
        <p:txBody>
          <a:bodyPr>
            <a:normAutofit fontScale="47500" lnSpcReduction="20000"/>
          </a:bodyPr>
          <a:lstStyle/>
          <a:p>
            <a:pPr algn="just">
              <a:spcAft>
                <a:spcPts val="600"/>
              </a:spcAft>
              <a:buBlip>
                <a:blip r:embed="rId6"/>
              </a:buBlip>
            </a:pPr>
            <a:r>
              <a:rPr lang="en-US" sz="3400" dirty="0">
                <a:latin typeface="Tahoma" panose="020B0604030504040204" pitchFamily="34" charset="0"/>
                <a:ea typeface="Tahoma" panose="020B0604030504040204" pitchFamily="34" charset="0"/>
                <a:cs typeface="Tahoma" panose="020B0604030504040204" pitchFamily="34" charset="0"/>
              </a:rPr>
              <a:t>T24 Process Workflow is aimed at grouping various businesses and banking procedures into a logical process of activities. This grouping enables allocation of work to different users, ensuring vital tasks are not left out causing a breakdown or delay in the process chain</a:t>
            </a:r>
          </a:p>
          <a:p>
            <a:pPr marL="0" indent="0" algn="just">
              <a:spcAft>
                <a:spcPts val="600"/>
              </a:spcAft>
              <a:buNone/>
            </a:pPr>
            <a:endParaRPr lang="en-US" sz="34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3400" dirty="0">
                <a:latin typeface="Tahoma" panose="020B0604030504040204" pitchFamily="34" charset="0"/>
                <a:ea typeface="Tahoma" panose="020B0604030504040204" pitchFamily="34" charset="0"/>
                <a:cs typeface="Tahoma" panose="020B0604030504040204" pitchFamily="34" charset="0"/>
              </a:rPr>
              <a:t>Individual activities are defined at micro level: defining rules, statuses and user groups, which can all be re-used. These activities are then set out in a pre-defined sequence allowing a customized business processes to be followed</a:t>
            </a:r>
          </a:p>
          <a:p>
            <a:pPr marL="0" indent="0" algn="just">
              <a:spcAft>
                <a:spcPts val="600"/>
              </a:spcAft>
              <a:buNone/>
            </a:pPr>
            <a:endParaRPr lang="en-US" sz="34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3400" dirty="0">
                <a:latin typeface="Tahoma" panose="020B0604030504040204" pitchFamily="34" charset="0"/>
                <a:ea typeface="Tahoma" panose="020B0604030504040204" pitchFamily="34" charset="0"/>
                <a:cs typeface="Tahoma" panose="020B0604030504040204" pitchFamily="34" charset="0"/>
              </a:rPr>
              <a:t>Process Workflow module does not in itself carry business functionality but can be used to define and tune the flow of business supported by other T24 modules. It can be seen as a way of linking together T24 applications, providing automatic mapping and directing of tasks to appropriate task members and groups</a:t>
            </a:r>
          </a:p>
          <a:p>
            <a:pPr marL="0" indent="0" algn="just">
              <a:spcAft>
                <a:spcPts val="600"/>
              </a:spcAft>
              <a:buNone/>
            </a:pPr>
            <a:endParaRPr lang="ru-RU"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71876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What is Pattern Based Workflow?</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solidFill>
                  <a:prstClr val="black">
                    <a:tint val="75000"/>
                  </a:prstClr>
                </a:solidFill>
                <a:latin typeface="Calibri"/>
              </a:rPr>
              <a:t>30</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261705" y="798785"/>
            <a:ext cx="8007525" cy="3706170"/>
          </a:xfrm>
        </p:spPr>
        <p:txBody>
          <a:bodyPr>
            <a:normAutofit fontScale="62500" lnSpcReduction="20000"/>
          </a:bodyPr>
          <a:lstStyle/>
          <a:p>
            <a:pPr algn="just">
              <a:spcAft>
                <a:spcPts val="600"/>
              </a:spcAft>
              <a:buBlip>
                <a:blip r:embed="rId6"/>
              </a:buBlip>
            </a:pPr>
            <a:r>
              <a:rPr lang="en-US" sz="2600" dirty="0">
                <a:latin typeface="Tahoma" panose="020B0604030504040204" pitchFamily="34" charset="0"/>
                <a:ea typeface="Tahoma" panose="020B0604030504040204" pitchFamily="34" charset="0"/>
                <a:cs typeface="Tahoma" panose="020B0604030504040204" pitchFamily="34" charset="0"/>
              </a:rPr>
              <a:t>The PW module supports different pattern-based workflow apart from sequential workflow</a:t>
            </a:r>
          </a:p>
          <a:p>
            <a:pPr marL="0" indent="0" algn="just">
              <a:spcAft>
                <a:spcPts val="600"/>
              </a:spcAft>
              <a:buNone/>
            </a:pPr>
            <a:endParaRPr lang="en-US" sz="2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2600" dirty="0">
                <a:latin typeface="Tahoma" panose="020B0604030504040204" pitchFamily="34" charset="0"/>
                <a:ea typeface="Tahoma" panose="020B0604030504040204" pitchFamily="34" charset="0"/>
                <a:cs typeface="Tahoma" panose="020B0604030504040204" pitchFamily="34" charset="0"/>
              </a:rPr>
              <a:t>The Pattern Based Workflow gives an exclusive choice pattern feature to the PW Process Engine</a:t>
            </a:r>
          </a:p>
          <a:p>
            <a:pPr marL="0" indent="0" algn="just">
              <a:spcAft>
                <a:spcPts val="600"/>
              </a:spcAft>
              <a:buNone/>
            </a:pPr>
            <a:endParaRPr lang="en-US" sz="2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2600" dirty="0">
                <a:latin typeface="Tahoma" panose="020B0604030504040204" pitchFamily="34" charset="0"/>
                <a:ea typeface="Tahoma" panose="020B0604030504040204" pitchFamily="34" charset="0"/>
                <a:cs typeface="Tahoma" panose="020B0604030504040204" pitchFamily="34" charset="0"/>
              </a:rPr>
              <a:t>It provides the capability for a workflow to loop back or repeat an activity, execute more than one activity parallel, execute activity based on condition etc.</a:t>
            </a:r>
          </a:p>
          <a:p>
            <a:pPr marL="0" indent="0" algn="just">
              <a:spcAft>
                <a:spcPts val="600"/>
              </a:spcAft>
              <a:buNone/>
            </a:pPr>
            <a:endParaRPr lang="en-US" sz="2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2600" dirty="0">
                <a:latin typeface="Tahoma" panose="020B0604030504040204" pitchFamily="34" charset="0"/>
                <a:ea typeface="Tahoma" panose="020B0604030504040204" pitchFamily="34" charset="0"/>
                <a:cs typeface="Tahoma" panose="020B0604030504040204" pitchFamily="34" charset="0"/>
              </a:rPr>
              <a:t>The Sequential flow of PW can be modified by using the various patterns available</a:t>
            </a:r>
          </a:p>
          <a:p>
            <a:pPr algn="just">
              <a:spcAft>
                <a:spcPts val="600"/>
              </a:spcAft>
              <a:buBlip>
                <a:blip r:embed="rId6"/>
              </a:buBlip>
            </a:pPr>
            <a:endParaRPr lang="en-US" sz="2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2600" dirty="0">
                <a:latin typeface="Tahoma" panose="020B0604030504040204" pitchFamily="34" charset="0"/>
                <a:ea typeface="Tahoma" panose="020B0604030504040204" pitchFamily="34" charset="0"/>
                <a:cs typeface="Tahoma" panose="020B0604030504040204" pitchFamily="34" charset="0"/>
              </a:rPr>
              <a:t>Different patterns can be defined in PW.PROCESS.DEFINITION</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37765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Types of Patterns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solidFill>
                  <a:prstClr val="black">
                    <a:tint val="75000"/>
                  </a:prstClr>
                </a:solidFill>
                <a:latin typeface="Calibri"/>
              </a:rPr>
              <a:t>31</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443406" y="897728"/>
            <a:ext cx="8007525" cy="3135080"/>
          </a:xfrm>
        </p:spPr>
        <p:txBody>
          <a:bodyPr>
            <a:norm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Broadly classified into 2 Categories:</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lvl="1"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Iteration Patterns</a:t>
            </a:r>
          </a:p>
          <a:p>
            <a:pPr lvl="1"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Basic Control Patterns</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70611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Types of Patterns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solidFill>
                  <a:prstClr val="black">
                    <a:tint val="75000"/>
                  </a:prstClr>
                </a:solidFill>
                <a:latin typeface="Calibri"/>
              </a:rPr>
              <a:t>32</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443406" y="897728"/>
            <a:ext cx="8007525" cy="3135080"/>
          </a:xfrm>
        </p:spPr>
        <p:txBody>
          <a:bodyPr>
            <a:norm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Iteration Patterns:</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lvl="1"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Arbitrary Looping</a:t>
            </a:r>
          </a:p>
          <a:p>
            <a:pPr lvl="1"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Structured Looping</a:t>
            </a:r>
          </a:p>
          <a:p>
            <a:pPr lvl="1"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Recursion</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245295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Types of Patterns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solidFill>
                  <a:prstClr val="black">
                    <a:tint val="75000"/>
                  </a:prstClr>
                </a:solidFill>
                <a:latin typeface="Calibri"/>
              </a:rPr>
              <a:t>33</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443406" y="897728"/>
            <a:ext cx="8007525" cy="3135080"/>
          </a:xfrm>
        </p:spPr>
        <p:txBody>
          <a:bodyPr>
            <a:norm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Basic Control Patterns:</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lvl="1"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Sequence</a:t>
            </a:r>
          </a:p>
          <a:p>
            <a:pPr lvl="1"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Parallel Split</a:t>
            </a:r>
          </a:p>
          <a:p>
            <a:pPr lvl="1"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Synchronization</a:t>
            </a:r>
          </a:p>
          <a:p>
            <a:pPr lvl="1"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Switch Construct</a:t>
            </a:r>
          </a:p>
          <a:p>
            <a:pPr lvl="1"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Simple Merge</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97888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Iteration Patterns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rPr>
              <a:t>3</a:t>
            </a: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4</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392032" y="795212"/>
            <a:ext cx="8007525" cy="3722729"/>
          </a:xfrm>
        </p:spPr>
        <p:txBody>
          <a:bodyPr>
            <a:normAutofit fontScale="92500" lnSpcReduction="20000"/>
          </a:bodyPr>
          <a:lstStyle/>
          <a:p>
            <a:pPr algn="just">
              <a:spcAft>
                <a:spcPts val="600"/>
              </a:spcAft>
              <a:buBlip>
                <a:blip r:embed="rId6"/>
              </a:buBlip>
            </a:pPr>
            <a:r>
              <a:rPr lang="en-US" sz="1700" dirty="0">
                <a:latin typeface="Tahoma" panose="020B0604030504040204" pitchFamily="34" charset="0"/>
                <a:ea typeface="Tahoma" panose="020B0604030504040204" pitchFamily="34" charset="0"/>
                <a:cs typeface="Tahoma" panose="020B0604030504040204" pitchFamily="34" charset="0"/>
              </a:rPr>
              <a:t>The Iteration Patterns provide different types of capability to a process like re-execute a completed activity, repeat a single activity or a group of activities based on a condition</a:t>
            </a:r>
          </a:p>
          <a:p>
            <a:pPr marL="0" indent="0" algn="just">
              <a:spcAft>
                <a:spcPts val="600"/>
              </a:spcAft>
              <a:buNone/>
            </a:pPr>
            <a:endParaRPr lang="en-US" sz="17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700" dirty="0">
                <a:latin typeface="Tahoma" panose="020B0604030504040204" pitchFamily="34" charset="0"/>
                <a:ea typeface="Tahoma" panose="020B0604030504040204" pitchFamily="34" charset="0"/>
                <a:cs typeface="Tahoma" panose="020B0604030504040204" pitchFamily="34" charset="0"/>
              </a:rPr>
              <a:t>The sequential flow of process workflow can be modified using Iteration patterns</a:t>
            </a:r>
          </a:p>
          <a:p>
            <a:pPr marL="0" indent="0" algn="just">
              <a:spcAft>
                <a:spcPts val="600"/>
              </a:spcAft>
              <a:buNone/>
            </a:pPr>
            <a:endParaRPr lang="en-US" sz="17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700" dirty="0">
                <a:latin typeface="Tahoma" panose="020B0604030504040204" pitchFamily="34" charset="0"/>
                <a:ea typeface="Tahoma" panose="020B0604030504040204" pitchFamily="34" charset="0"/>
                <a:cs typeface="Tahoma" panose="020B0604030504040204" pitchFamily="34" charset="0"/>
              </a:rPr>
              <a:t> Applications involved in creation of Iteration Patterns:</a:t>
            </a:r>
          </a:p>
          <a:p>
            <a:pPr lvl="1" algn="just">
              <a:spcAft>
                <a:spcPts val="600"/>
              </a:spcAft>
              <a:buBlip>
                <a:blip r:embed="rId6"/>
              </a:buBlip>
            </a:pPr>
            <a:r>
              <a:rPr lang="en-US" sz="1700" dirty="0">
                <a:latin typeface="Tahoma" panose="020B0604030504040204" pitchFamily="34" charset="0"/>
                <a:ea typeface="Tahoma" panose="020B0604030504040204" pitchFamily="34" charset="0"/>
                <a:cs typeface="Tahoma" panose="020B0604030504040204" pitchFamily="34" charset="0"/>
              </a:rPr>
              <a:t>PW.PARAMETER</a:t>
            </a:r>
          </a:p>
          <a:p>
            <a:pPr lvl="1" algn="just">
              <a:spcAft>
                <a:spcPts val="600"/>
              </a:spcAft>
              <a:buBlip>
                <a:blip r:embed="rId6"/>
              </a:buBlip>
            </a:pPr>
            <a:r>
              <a:rPr lang="en-US" sz="1700" dirty="0">
                <a:latin typeface="Tahoma" panose="020B0604030504040204" pitchFamily="34" charset="0"/>
                <a:ea typeface="Tahoma" panose="020B0604030504040204" pitchFamily="34" charset="0"/>
                <a:cs typeface="Tahoma" panose="020B0604030504040204" pitchFamily="34" charset="0"/>
              </a:rPr>
              <a:t>PW.PROCESS.DEFINITION</a:t>
            </a:r>
          </a:p>
          <a:p>
            <a:pPr lvl="1" algn="just">
              <a:spcAft>
                <a:spcPts val="600"/>
              </a:spcAft>
              <a:buBlip>
                <a:blip r:embed="rId6"/>
              </a:buBlip>
            </a:pPr>
            <a:r>
              <a:rPr lang="en-US" sz="1700" dirty="0">
                <a:latin typeface="Tahoma" panose="020B0604030504040204" pitchFamily="34" charset="0"/>
                <a:ea typeface="Tahoma" panose="020B0604030504040204" pitchFamily="34" charset="0"/>
                <a:cs typeface="Tahoma" panose="020B0604030504040204" pitchFamily="34" charset="0"/>
              </a:rPr>
              <a:t>PW.PROCESS</a:t>
            </a:r>
          </a:p>
          <a:p>
            <a:pPr lvl="1" algn="just">
              <a:spcAft>
                <a:spcPts val="600"/>
              </a:spcAft>
              <a:buBlip>
                <a:blip r:embed="rId6"/>
              </a:buBlip>
            </a:pPr>
            <a:r>
              <a:rPr lang="en-US" sz="1700" dirty="0">
                <a:latin typeface="Tahoma" panose="020B0604030504040204" pitchFamily="34" charset="0"/>
                <a:ea typeface="Tahoma" panose="020B0604030504040204" pitchFamily="34" charset="0"/>
                <a:cs typeface="Tahoma" panose="020B0604030504040204" pitchFamily="34" charset="0"/>
              </a:rPr>
              <a:t>PROCESS.STATUS Enquiry</a:t>
            </a:r>
          </a:p>
          <a:p>
            <a:pPr lvl="1" algn="just">
              <a:spcAft>
                <a:spcPts val="600"/>
              </a:spcAft>
              <a:buBlip>
                <a:blip r:embed="rId6"/>
              </a:buBlip>
            </a:pPr>
            <a:r>
              <a:rPr lang="en-US" sz="1700" dirty="0">
                <a:latin typeface="Tahoma" panose="020B0604030504040204" pitchFamily="34" charset="0"/>
                <a:ea typeface="Tahoma" panose="020B0604030504040204" pitchFamily="34" charset="0"/>
                <a:cs typeface="Tahoma" panose="020B0604030504040204" pitchFamily="34" charset="0"/>
              </a:rPr>
              <a:t>EB.API</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58000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Arbitrary Looping</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solidFill>
                  <a:prstClr val="black">
                    <a:tint val="75000"/>
                  </a:prstClr>
                </a:solidFill>
                <a:latin typeface="Calibri"/>
              </a:rPr>
              <a:t>35</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392032" y="711047"/>
            <a:ext cx="8007525" cy="3722729"/>
          </a:xfrm>
        </p:spPr>
        <p:txBody>
          <a:bodyPr>
            <a:normAutofit/>
          </a:bodyPr>
          <a:lstStyle/>
          <a:p>
            <a:pPr algn="just">
              <a:spcAft>
                <a:spcPts val="600"/>
              </a:spcAft>
              <a:buBlip>
                <a:blip r:embed="rId6"/>
              </a:buBlip>
            </a:pPr>
            <a:r>
              <a:rPr lang="en-US" sz="1600" b="1" dirty="0">
                <a:latin typeface="Tahoma" panose="020B0604030504040204" pitchFamily="34" charset="0"/>
                <a:ea typeface="Tahoma" panose="020B0604030504040204" pitchFamily="34" charset="0"/>
                <a:cs typeface="Tahoma" panose="020B0604030504040204" pitchFamily="34" charset="0"/>
              </a:rPr>
              <a:t>Arbitrary Looping </a:t>
            </a:r>
            <a:r>
              <a:rPr lang="en-US" sz="1600" dirty="0">
                <a:latin typeface="Tahoma" panose="020B0604030504040204" pitchFamily="34" charset="0"/>
                <a:ea typeface="Tahoma" panose="020B0604030504040204" pitchFamily="34" charset="0"/>
                <a:cs typeface="Tahoma" panose="020B0604030504040204" pitchFamily="34" charset="0"/>
              </a:rPr>
              <a:t>is a very standard functionality in any workflow management which provides the ability to not only go forward and also to go backwards to any activity within the workflow</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When the activity is routed back it could be any of the activities that have happened so far in that workflow</a:t>
            </a:r>
          </a:p>
          <a:p>
            <a:pPr marL="0" indent="0" algn="just">
              <a:spcAft>
                <a:spcPts val="600"/>
              </a:spcAft>
              <a:buNone/>
            </a:pPr>
            <a:endParaRPr lang="en-US" sz="17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pic>
        <p:nvPicPr>
          <p:cNvPr id="12" name="Рисунок 11">
            <a:extLst>
              <a:ext uri="{FF2B5EF4-FFF2-40B4-BE49-F238E27FC236}">
                <a16:creationId xmlns:a16="http://schemas.microsoft.com/office/drawing/2014/main" id="{8939D911-B975-4865-987D-BDDF4834067B}"/>
              </a:ext>
            </a:extLst>
          </p:cNvPr>
          <p:cNvPicPr>
            <a:picLocks noChangeAspect="1"/>
          </p:cNvPicPr>
          <p:nvPr/>
        </p:nvPicPr>
        <p:blipFill rotWithShape="1">
          <a:blip r:embed="rId7"/>
          <a:srcRect l="2065" t="62551" r="441" b="3004"/>
          <a:stretch/>
        </p:blipFill>
        <p:spPr>
          <a:xfrm>
            <a:off x="923087" y="2995436"/>
            <a:ext cx="7476470" cy="1603495"/>
          </a:xfrm>
          <a:prstGeom prst="rect">
            <a:avLst/>
          </a:prstGeom>
        </p:spPr>
      </p:pic>
    </p:spTree>
    <p:extLst>
      <p:ext uri="{BB962C8B-B14F-4D97-AF65-F5344CB8AC3E}">
        <p14:creationId xmlns:p14="http://schemas.microsoft.com/office/powerpoint/2010/main" val="1976417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Example Process Definition for Arbitrary Looping</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solidFill>
                  <a:prstClr val="black">
                    <a:tint val="75000"/>
                  </a:prstClr>
                </a:solidFill>
                <a:latin typeface="Calibri"/>
              </a:rPr>
              <a:t>36</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3" name="Рисунок 12">
            <a:extLst>
              <a:ext uri="{FF2B5EF4-FFF2-40B4-BE49-F238E27FC236}">
                <a16:creationId xmlns:a16="http://schemas.microsoft.com/office/drawing/2014/main" id="{5AE8B3B6-A764-4EDF-A9AB-A66CC326431C}"/>
              </a:ext>
            </a:extLst>
          </p:cNvPr>
          <p:cNvPicPr>
            <a:picLocks noChangeAspect="1"/>
          </p:cNvPicPr>
          <p:nvPr/>
        </p:nvPicPr>
        <p:blipFill rotWithShape="1">
          <a:blip r:embed="rId6"/>
          <a:srcRect l="16542" t="20579" r="6714"/>
          <a:stretch/>
        </p:blipFill>
        <p:spPr>
          <a:xfrm>
            <a:off x="1786269" y="704175"/>
            <a:ext cx="5216540" cy="4022894"/>
          </a:xfrm>
          <a:prstGeom prst="rect">
            <a:avLst/>
          </a:prstGeom>
        </p:spPr>
      </p:pic>
    </p:spTree>
    <p:extLst>
      <p:ext uri="{BB962C8B-B14F-4D97-AF65-F5344CB8AC3E}">
        <p14:creationId xmlns:p14="http://schemas.microsoft.com/office/powerpoint/2010/main" val="391905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Execute the Workflow</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solidFill>
                  <a:prstClr val="black">
                    <a:tint val="75000"/>
                  </a:prstClr>
                </a:solidFill>
                <a:latin typeface="Calibri"/>
              </a:rPr>
              <a:t>37</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392032" y="663811"/>
            <a:ext cx="8007525" cy="3722729"/>
          </a:xfrm>
        </p:spPr>
        <p:txBody>
          <a:bodyPr>
            <a:norm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PW.PROCESS is used for executing the defined process workflow</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Executing PW.PROCESS is possible through Menu and Command Line</a:t>
            </a:r>
          </a:p>
          <a:p>
            <a:pPr marL="0" indent="0" algn="just">
              <a:spcAft>
                <a:spcPts val="600"/>
              </a:spcAft>
              <a:buNone/>
            </a:pPr>
            <a:endParaRPr lang="en-US" sz="17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pic>
        <p:nvPicPr>
          <p:cNvPr id="13" name="Рисунок 12">
            <a:extLst>
              <a:ext uri="{FF2B5EF4-FFF2-40B4-BE49-F238E27FC236}">
                <a16:creationId xmlns:a16="http://schemas.microsoft.com/office/drawing/2014/main" id="{BCEF6D54-8297-4ABE-9871-C6772DC9F96F}"/>
              </a:ext>
            </a:extLst>
          </p:cNvPr>
          <p:cNvPicPr>
            <a:picLocks noChangeAspect="1"/>
          </p:cNvPicPr>
          <p:nvPr/>
        </p:nvPicPr>
        <p:blipFill rotWithShape="1">
          <a:blip r:embed="rId7"/>
          <a:srcRect t="30607"/>
          <a:stretch/>
        </p:blipFill>
        <p:spPr>
          <a:xfrm>
            <a:off x="1105950" y="1855829"/>
            <a:ext cx="6134822" cy="2868958"/>
          </a:xfrm>
          <a:prstGeom prst="rect">
            <a:avLst/>
          </a:prstGeom>
        </p:spPr>
      </p:pic>
    </p:spTree>
    <p:extLst>
      <p:ext uri="{BB962C8B-B14F-4D97-AF65-F5344CB8AC3E}">
        <p14:creationId xmlns:p14="http://schemas.microsoft.com/office/powerpoint/2010/main" val="3272250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Execute the Workflow</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solidFill>
                  <a:prstClr val="black">
                    <a:tint val="75000"/>
                  </a:prstClr>
                </a:solidFill>
                <a:latin typeface="Calibri"/>
              </a:rPr>
              <a:t>3</a:t>
            </a: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8</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4" name="Рисунок 3">
            <a:extLst>
              <a:ext uri="{FF2B5EF4-FFF2-40B4-BE49-F238E27FC236}">
                <a16:creationId xmlns:a16="http://schemas.microsoft.com/office/drawing/2014/main" id="{A6B93BDF-2A06-479B-999D-CBEE7A142CAF}"/>
              </a:ext>
            </a:extLst>
          </p:cNvPr>
          <p:cNvPicPr>
            <a:picLocks noChangeAspect="1"/>
          </p:cNvPicPr>
          <p:nvPr/>
        </p:nvPicPr>
        <p:blipFill rotWithShape="1">
          <a:blip r:embed="rId6"/>
          <a:srcRect l="1196" t="11278"/>
          <a:stretch/>
        </p:blipFill>
        <p:spPr>
          <a:xfrm>
            <a:off x="1179393" y="634452"/>
            <a:ext cx="6785214" cy="4044250"/>
          </a:xfrm>
          <a:prstGeom prst="rect">
            <a:avLst/>
          </a:prstGeom>
        </p:spPr>
      </p:pic>
    </p:spTree>
    <p:extLst>
      <p:ext uri="{BB962C8B-B14F-4D97-AF65-F5344CB8AC3E}">
        <p14:creationId xmlns:p14="http://schemas.microsoft.com/office/powerpoint/2010/main" val="2136377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Structured Looping</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solidFill>
                  <a:prstClr val="black">
                    <a:tint val="75000"/>
                  </a:prstClr>
                </a:solidFill>
                <a:latin typeface="Calibri"/>
              </a:rPr>
              <a:t>39</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350353" y="843377"/>
            <a:ext cx="7539006" cy="3645996"/>
          </a:xfrm>
        </p:spPr>
        <p:txBody>
          <a:bodyPr>
            <a:normAutofit/>
          </a:bodyPr>
          <a:lstStyle/>
          <a:p>
            <a:pPr algn="just">
              <a:spcAft>
                <a:spcPts val="600"/>
              </a:spcAft>
              <a:buBlip>
                <a:blip r:embed="rId6"/>
              </a:buBlip>
            </a:pPr>
            <a:r>
              <a:rPr lang="en-US" sz="1600" b="1" dirty="0">
                <a:latin typeface="Tahoma" panose="020B0604030504040204" pitchFamily="34" charset="0"/>
                <a:ea typeface="Tahoma" panose="020B0604030504040204" pitchFamily="34" charset="0"/>
                <a:cs typeface="Tahoma" panose="020B0604030504040204" pitchFamily="34" charset="0"/>
              </a:rPr>
              <a:t>Structured Looping </a:t>
            </a:r>
            <a:r>
              <a:rPr lang="en-US" sz="1600" dirty="0">
                <a:latin typeface="Tahoma" panose="020B0604030504040204" pitchFamily="34" charset="0"/>
                <a:ea typeface="Tahoma" panose="020B0604030504040204" pitchFamily="34" charset="0"/>
                <a:cs typeface="Tahoma" panose="020B0604030504040204" pitchFamily="34" charset="0"/>
              </a:rPr>
              <a:t>(Repeat Variant) is used to loop back to already executed activity </a:t>
            </a:r>
            <a:r>
              <a:rPr lang="en-US" sz="1600" u="sng" dirty="0">
                <a:latin typeface="Tahoma" panose="020B0604030504040204" pitchFamily="34" charset="0"/>
                <a:ea typeface="Tahoma" panose="020B0604030504040204" pitchFamily="34" charset="0"/>
                <a:cs typeface="Tahoma" panose="020B0604030504040204" pitchFamily="34" charset="0"/>
              </a:rPr>
              <a:t>based on condition</a:t>
            </a:r>
            <a:r>
              <a:rPr lang="en-US" sz="1600" dirty="0">
                <a:latin typeface="Tahoma" panose="020B0604030504040204" pitchFamily="34" charset="0"/>
                <a:ea typeface="Tahoma" panose="020B0604030504040204" pitchFamily="34" charset="0"/>
                <a:cs typeface="Tahoma" panose="020B0604030504040204" pitchFamily="34" charset="0"/>
              </a:rPr>
              <a:t>, until the condition become false the system will loop back to the activity which is already completed and re-execute the activity:</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7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pic>
        <p:nvPicPr>
          <p:cNvPr id="12" name="Рисунок 11">
            <a:extLst>
              <a:ext uri="{FF2B5EF4-FFF2-40B4-BE49-F238E27FC236}">
                <a16:creationId xmlns:a16="http://schemas.microsoft.com/office/drawing/2014/main" id="{6EB1CAFA-C9AF-4C29-9793-D6E28F6C5145}"/>
              </a:ext>
            </a:extLst>
          </p:cNvPr>
          <p:cNvPicPr>
            <a:picLocks noChangeAspect="1"/>
          </p:cNvPicPr>
          <p:nvPr/>
        </p:nvPicPr>
        <p:blipFill rotWithShape="1">
          <a:blip r:embed="rId7"/>
          <a:srcRect l="2009" t="62146" r="1656" b="3775"/>
          <a:stretch/>
        </p:blipFill>
        <p:spPr>
          <a:xfrm>
            <a:off x="276969" y="2674272"/>
            <a:ext cx="8253968" cy="1755311"/>
          </a:xfrm>
          <a:prstGeom prst="rect">
            <a:avLst/>
          </a:prstGeom>
        </p:spPr>
      </p:pic>
    </p:spTree>
    <p:extLst>
      <p:ext uri="{BB962C8B-B14F-4D97-AF65-F5344CB8AC3E}">
        <p14:creationId xmlns:p14="http://schemas.microsoft.com/office/powerpoint/2010/main" val="3987962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Workflow Overview</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r>
              <a:rPr lang="en-US" dirty="0"/>
              <a:t>4</a:t>
            </a:r>
            <a:endParaRPr lang="ru-RU" dirty="0"/>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103909" y="660178"/>
            <a:ext cx="8416754" cy="3135080"/>
          </a:xfrm>
        </p:spPr>
        <p:txBody>
          <a:bodyPr>
            <a:norm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For example, Mr. Brown who is currently not a customer of the bank, walks in and wants to open an account. Does he go straight to the account opening desk? The bank has a process defined for circumstances like this:</a:t>
            </a:r>
          </a:p>
          <a:p>
            <a:pPr marL="0" indent="0">
              <a:buNone/>
            </a:pPr>
            <a:endParaRPr lang="en-US" dirty="0"/>
          </a:p>
          <a:p>
            <a:pPr algn="just">
              <a:spcAft>
                <a:spcPts val="600"/>
              </a:spcAft>
              <a:buBlip>
                <a:blip r:embed="rId6"/>
              </a:buBlip>
            </a:pPr>
            <a:endParaRPr lang="ru-RU" sz="1600" dirty="0">
              <a:latin typeface="Tahoma" panose="020B0604030504040204" pitchFamily="34" charset="0"/>
              <a:ea typeface="Tahoma" panose="020B0604030504040204" pitchFamily="34" charset="0"/>
              <a:cs typeface="Tahoma" panose="020B0604030504040204" pitchFamily="34" charset="0"/>
            </a:endParaRPr>
          </a:p>
        </p:txBody>
      </p:sp>
      <p:pic>
        <p:nvPicPr>
          <p:cNvPr id="12" name="Рисунок 11">
            <a:extLst>
              <a:ext uri="{FF2B5EF4-FFF2-40B4-BE49-F238E27FC236}">
                <a16:creationId xmlns:a16="http://schemas.microsoft.com/office/drawing/2014/main" id="{5A20D7BA-C7EC-4B36-B31C-23B7F4CDF060}"/>
              </a:ext>
            </a:extLst>
          </p:cNvPr>
          <p:cNvPicPr>
            <a:picLocks noChangeAspect="1"/>
          </p:cNvPicPr>
          <p:nvPr/>
        </p:nvPicPr>
        <p:blipFill>
          <a:blip r:embed="rId7"/>
          <a:stretch>
            <a:fillRect/>
          </a:stretch>
        </p:blipFill>
        <p:spPr>
          <a:xfrm>
            <a:off x="1895693" y="1650728"/>
            <a:ext cx="4895411" cy="3116535"/>
          </a:xfrm>
          <a:prstGeom prst="rect">
            <a:avLst/>
          </a:prstGeom>
        </p:spPr>
      </p:pic>
    </p:spTree>
    <p:extLst>
      <p:ext uri="{BB962C8B-B14F-4D97-AF65-F5344CB8AC3E}">
        <p14:creationId xmlns:p14="http://schemas.microsoft.com/office/powerpoint/2010/main" val="183772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Example Process Definition for Structured Looping</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4</a:t>
            </a:r>
            <a:r>
              <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rPr>
              <a:t>0</a:t>
            </a: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13" name="Рисунок 12">
            <a:extLst>
              <a:ext uri="{FF2B5EF4-FFF2-40B4-BE49-F238E27FC236}">
                <a16:creationId xmlns:a16="http://schemas.microsoft.com/office/drawing/2014/main" id="{386327FC-D98B-4117-8CF5-B824B6B22A1E}"/>
              </a:ext>
            </a:extLst>
          </p:cNvPr>
          <p:cNvPicPr>
            <a:picLocks noChangeAspect="1"/>
          </p:cNvPicPr>
          <p:nvPr/>
        </p:nvPicPr>
        <p:blipFill rotWithShape="1">
          <a:blip r:embed="rId6"/>
          <a:srcRect l="26478" t="17354" r="3555" b="-366"/>
          <a:stretch/>
        </p:blipFill>
        <p:spPr>
          <a:xfrm>
            <a:off x="533440" y="861718"/>
            <a:ext cx="3732028" cy="3589717"/>
          </a:xfrm>
          <a:prstGeom prst="rect">
            <a:avLst/>
          </a:prstGeom>
        </p:spPr>
      </p:pic>
      <p:pic>
        <p:nvPicPr>
          <p:cNvPr id="14" name="Рисунок 13">
            <a:extLst>
              <a:ext uri="{FF2B5EF4-FFF2-40B4-BE49-F238E27FC236}">
                <a16:creationId xmlns:a16="http://schemas.microsoft.com/office/drawing/2014/main" id="{BFF3C27F-A23D-42E8-BE6D-6E6E92C7BD39}"/>
              </a:ext>
            </a:extLst>
          </p:cNvPr>
          <p:cNvPicPr>
            <a:picLocks noChangeAspect="1"/>
          </p:cNvPicPr>
          <p:nvPr/>
        </p:nvPicPr>
        <p:blipFill rotWithShape="1">
          <a:blip r:embed="rId7"/>
          <a:srcRect l="21235" t="60575" r="22052" b="4828"/>
          <a:stretch/>
        </p:blipFill>
        <p:spPr>
          <a:xfrm>
            <a:off x="4710060" y="1771427"/>
            <a:ext cx="3689497" cy="1360967"/>
          </a:xfrm>
          <a:prstGeom prst="rect">
            <a:avLst/>
          </a:prstGeom>
        </p:spPr>
      </p:pic>
    </p:spTree>
    <p:extLst>
      <p:ext uri="{BB962C8B-B14F-4D97-AF65-F5344CB8AC3E}">
        <p14:creationId xmlns:p14="http://schemas.microsoft.com/office/powerpoint/2010/main" val="11275830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Recursion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4</a:t>
            </a:r>
            <a:r>
              <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rPr>
              <a:t>1</a:t>
            </a: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350353" y="843377"/>
            <a:ext cx="7539006" cy="3645996"/>
          </a:xfrm>
        </p:spPr>
        <p:txBody>
          <a:bodyPr>
            <a:norm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The </a:t>
            </a:r>
            <a:r>
              <a:rPr lang="en-US" sz="1600" b="1" dirty="0">
                <a:latin typeface="Tahoma" panose="020B0604030504040204" pitchFamily="34" charset="0"/>
                <a:ea typeface="Tahoma" panose="020B0604030504040204" pitchFamily="34" charset="0"/>
                <a:cs typeface="Tahoma" panose="020B0604030504040204" pitchFamily="34" charset="0"/>
              </a:rPr>
              <a:t>Recursive looping</a:t>
            </a:r>
            <a:r>
              <a:rPr lang="en-US" sz="1600" dirty="0">
                <a:latin typeface="Tahoma" panose="020B0604030504040204" pitchFamily="34" charset="0"/>
                <a:ea typeface="Tahoma" panose="020B0604030504040204" pitchFamily="34" charset="0"/>
                <a:cs typeface="Tahoma" panose="020B0604030504040204" pitchFamily="34" charset="0"/>
              </a:rPr>
              <a:t> pattern allows an activity in a process to be executed recursively based on a condition. Each time the activity is repeated, the condition is evaluated and recursive loop continues till the result is TRUE.  Once the result becomes FALSE, the loop stops and next activity gets triggered:</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7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pic>
        <p:nvPicPr>
          <p:cNvPr id="3" name="Рисунок 2">
            <a:extLst>
              <a:ext uri="{FF2B5EF4-FFF2-40B4-BE49-F238E27FC236}">
                <a16:creationId xmlns:a16="http://schemas.microsoft.com/office/drawing/2014/main" id="{E8453D81-AD00-4EEB-BC2C-A5702FE35674}"/>
              </a:ext>
            </a:extLst>
          </p:cNvPr>
          <p:cNvPicPr>
            <a:picLocks noChangeAspect="1"/>
          </p:cNvPicPr>
          <p:nvPr/>
        </p:nvPicPr>
        <p:blipFill>
          <a:blip r:embed="rId7"/>
          <a:stretch>
            <a:fillRect/>
          </a:stretch>
        </p:blipFill>
        <p:spPr>
          <a:xfrm>
            <a:off x="1047711" y="2235217"/>
            <a:ext cx="6144290" cy="2491851"/>
          </a:xfrm>
          <a:prstGeom prst="rect">
            <a:avLst/>
          </a:prstGeom>
        </p:spPr>
      </p:pic>
    </p:spTree>
    <p:extLst>
      <p:ext uri="{BB962C8B-B14F-4D97-AF65-F5344CB8AC3E}">
        <p14:creationId xmlns:p14="http://schemas.microsoft.com/office/powerpoint/2010/main" val="392874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Sample Process Definition for Recursion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rPr>
              <a:t>42</a:t>
            </a: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3" name="Рисунок 2">
            <a:extLst>
              <a:ext uri="{FF2B5EF4-FFF2-40B4-BE49-F238E27FC236}">
                <a16:creationId xmlns:a16="http://schemas.microsoft.com/office/drawing/2014/main" id="{3528ADDA-9CF9-4B42-A6DA-A99535D88176}"/>
              </a:ext>
            </a:extLst>
          </p:cNvPr>
          <p:cNvPicPr>
            <a:picLocks noChangeAspect="1"/>
          </p:cNvPicPr>
          <p:nvPr/>
        </p:nvPicPr>
        <p:blipFill rotWithShape="1">
          <a:blip r:embed="rId6"/>
          <a:srcRect l="29704" t="20821" r="11131"/>
          <a:stretch/>
        </p:blipFill>
        <p:spPr>
          <a:xfrm>
            <a:off x="2264734" y="609145"/>
            <a:ext cx="3903922" cy="4158118"/>
          </a:xfrm>
          <a:prstGeom prst="rect">
            <a:avLst/>
          </a:prstGeom>
        </p:spPr>
      </p:pic>
    </p:spTree>
    <p:extLst>
      <p:ext uri="{BB962C8B-B14F-4D97-AF65-F5344CB8AC3E}">
        <p14:creationId xmlns:p14="http://schemas.microsoft.com/office/powerpoint/2010/main" val="1745741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Basic Control Flow Patterns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4</a:t>
            </a:r>
            <a:r>
              <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rPr>
              <a:t>3</a:t>
            </a: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350353" y="748752"/>
            <a:ext cx="7539006" cy="3645996"/>
          </a:xfrm>
        </p:spPr>
        <p:txBody>
          <a:bodyPr>
            <a:norm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Basic control flow patterns provide an exclusive choice feature to the PW Process Engine. With this feature in place, the process will able to route to a specific branch, execute two or more parallel activities etc.</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Types of basic control flow patterns:</a:t>
            </a:r>
          </a:p>
          <a:p>
            <a:pPr lvl="1"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Sequence</a:t>
            </a:r>
          </a:p>
          <a:p>
            <a:pPr lvl="1"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Parallel Split</a:t>
            </a:r>
            <a:endParaRPr lang="ru-RU" sz="1600" dirty="0">
              <a:latin typeface="Tahoma" panose="020B0604030504040204" pitchFamily="34" charset="0"/>
              <a:ea typeface="Tahoma" panose="020B0604030504040204" pitchFamily="34" charset="0"/>
              <a:cs typeface="Tahoma" panose="020B0604030504040204" pitchFamily="34" charset="0"/>
            </a:endParaRPr>
          </a:p>
          <a:p>
            <a:pPr lvl="1"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Synchronization</a:t>
            </a:r>
          </a:p>
          <a:p>
            <a:pPr lvl="1"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Switch Construct</a:t>
            </a:r>
          </a:p>
          <a:p>
            <a:pPr lvl="1"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Simple Merge</a:t>
            </a:r>
            <a:endParaRPr lang="en-US" sz="17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78692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Sequence</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4</a:t>
            </a:r>
            <a:r>
              <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rPr>
              <a:t>4</a:t>
            </a: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350353" y="748752"/>
            <a:ext cx="7539006" cy="3645996"/>
          </a:xfrm>
        </p:spPr>
        <p:txBody>
          <a:bodyPr>
            <a:norm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An activity in a process is enabled after the completion of a preceding activity in the same process. This is the basic feature of process workflow</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All the activities defined in the process will execute in sequence. This is the default pattern for a process:</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7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pic>
        <p:nvPicPr>
          <p:cNvPr id="12" name="Рисунок 11">
            <a:extLst>
              <a:ext uri="{FF2B5EF4-FFF2-40B4-BE49-F238E27FC236}">
                <a16:creationId xmlns:a16="http://schemas.microsoft.com/office/drawing/2014/main" id="{7830442B-4D43-4BE9-9AE2-7AB6152DF0FC}"/>
              </a:ext>
            </a:extLst>
          </p:cNvPr>
          <p:cNvPicPr>
            <a:picLocks noChangeAspect="1"/>
          </p:cNvPicPr>
          <p:nvPr/>
        </p:nvPicPr>
        <p:blipFill rotWithShape="1">
          <a:blip r:embed="rId7"/>
          <a:srcRect l="12694" t="75815" r="7281" b="5333"/>
          <a:stretch/>
        </p:blipFill>
        <p:spPr>
          <a:xfrm>
            <a:off x="513514" y="3002070"/>
            <a:ext cx="8256531" cy="988828"/>
          </a:xfrm>
          <a:prstGeom prst="rect">
            <a:avLst/>
          </a:prstGeom>
        </p:spPr>
      </p:pic>
    </p:spTree>
    <p:extLst>
      <p:ext uri="{BB962C8B-B14F-4D97-AF65-F5344CB8AC3E}">
        <p14:creationId xmlns:p14="http://schemas.microsoft.com/office/powerpoint/2010/main" val="9697053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Parallel Split</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4</a:t>
            </a:r>
            <a:r>
              <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rPr>
              <a:t>5</a:t>
            </a: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350353" y="748752"/>
            <a:ext cx="7539006" cy="3645996"/>
          </a:xfrm>
        </p:spPr>
        <p:txBody>
          <a:bodyPr>
            <a:normAutofit/>
          </a:bodyPr>
          <a:lstStyle/>
          <a:p>
            <a:pPr algn="just">
              <a:spcAft>
                <a:spcPts val="600"/>
              </a:spcAft>
              <a:buBlip>
                <a:blip r:embed="rId6"/>
              </a:buBlip>
            </a:pPr>
            <a:r>
              <a:rPr lang="en-US" sz="1600" b="1" dirty="0">
                <a:latin typeface="Tahoma" panose="020B0604030504040204" pitchFamily="34" charset="0"/>
                <a:ea typeface="Tahoma" panose="020B0604030504040204" pitchFamily="34" charset="0"/>
                <a:cs typeface="Tahoma" panose="020B0604030504040204" pitchFamily="34" charset="0"/>
              </a:rPr>
              <a:t>Parallel Split </a:t>
            </a:r>
            <a:r>
              <a:rPr lang="en-US" sz="1600" dirty="0">
                <a:latin typeface="Tahoma" panose="020B0604030504040204" pitchFamily="34" charset="0"/>
                <a:ea typeface="Tahoma" panose="020B0604030504040204" pitchFamily="34" charset="0"/>
                <a:cs typeface="Tahoma" panose="020B0604030504040204" pitchFamily="34" charset="0"/>
              </a:rPr>
              <a:t>is one of the patterns available in PW engine, which execute more than one activity parallel</a:t>
            </a: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The parallel activities can be defined using a single activity definition instead of creating separate definition for each activity in PW.PROCESS.DEFINITION</a:t>
            </a: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At the time of execution all the activities marked as parallel will trigger simultaneously with the option of choosing any activity: </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7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pic>
        <p:nvPicPr>
          <p:cNvPr id="13" name="Рисунок 12">
            <a:extLst>
              <a:ext uri="{FF2B5EF4-FFF2-40B4-BE49-F238E27FC236}">
                <a16:creationId xmlns:a16="http://schemas.microsoft.com/office/drawing/2014/main" id="{810039FC-0939-4E63-8F5C-663C6345C2AC}"/>
              </a:ext>
            </a:extLst>
          </p:cNvPr>
          <p:cNvPicPr>
            <a:picLocks noChangeAspect="1"/>
          </p:cNvPicPr>
          <p:nvPr/>
        </p:nvPicPr>
        <p:blipFill rotWithShape="1">
          <a:blip r:embed="rId7"/>
          <a:srcRect l="13143" t="75888" r="6636"/>
          <a:stretch/>
        </p:blipFill>
        <p:spPr>
          <a:xfrm>
            <a:off x="474290" y="2836828"/>
            <a:ext cx="8195420" cy="1367213"/>
          </a:xfrm>
          <a:prstGeom prst="rect">
            <a:avLst/>
          </a:prstGeom>
        </p:spPr>
      </p:pic>
    </p:spTree>
    <p:extLst>
      <p:ext uri="{BB962C8B-B14F-4D97-AF65-F5344CB8AC3E}">
        <p14:creationId xmlns:p14="http://schemas.microsoft.com/office/powerpoint/2010/main" val="1274094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Parallel Split</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solidFill>
                  <a:prstClr val="black">
                    <a:tint val="75000"/>
                  </a:prstClr>
                </a:solidFill>
                <a:latin typeface="Calibri"/>
              </a:rPr>
              <a:t>46</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4" name="Рисунок 3">
            <a:extLst>
              <a:ext uri="{FF2B5EF4-FFF2-40B4-BE49-F238E27FC236}">
                <a16:creationId xmlns:a16="http://schemas.microsoft.com/office/drawing/2014/main" id="{1B838FD1-852D-41F4-8E40-B7E3892C7F6E}"/>
              </a:ext>
            </a:extLst>
          </p:cNvPr>
          <p:cNvPicPr>
            <a:picLocks noChangeAspect="1"/>
          </p:cNvPicPr>
          <p:nvPr/>
        </p:nvPicPr>
        <p:blipFill rotWithShape="1">
          <a:blip r:embed="rId6"/>
          <a:srcRect l="13473" t="14856" r="3563"/>
          <a:stretch/>
        </p:blipFill>
        <p:spPr>
          <a:xfrm>
            <a:off x="1737702" y="634284"/>
            <a:ext cx="5418934" cy="4044585"/>
          </a:xfrm>
          <a:prstGeom prst="rect">
            <a:avLst/>
          </a:prstGeom>
        </p:spPr>
      </p:pic>
    </p:spTree>
    <p:extLst>
      <p:ext uri="{BB962C8B-B14F-4D97-AF65-F5344CB8AC3E}">
        <p14:creationId xmlns:p14="http://schemas.microsoft.com/office/powerpoint/2010/main" val="1375502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Executing Parallel Split Activities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4</a:t>
            </a:r>
            <a:r>
              <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rPr>
              <a:t>7</a:t>
            </a: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151490" y="661643"/>
            <a:ext cx="8419692" cy="3645996"/>
          </a:xfrm>
        </p:spPr>
        <p:txBody>
          <a:bodyPr>
            <a:norm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Once the activity is initiated using PW.PROCESS it will not trigger the activity for execution, the activity need to be executed manually using the enquiries</a:t>
            </a: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PROCESS.STATUS enquiry will display the list of activities with its status and transaction ID for a particular process. Using the link available the activity can be executed</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7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pic>
        <p:nvPicPr>
          <p:cNvPr id="12" name="Рисунок 11">
            <a:extLst>
              <a:ext uri="{FF2B5EF4-FFF2-40B4-BE49-F238E27FC236}">
                <a16:creationId xmlns:a16="http://schemas.microsoft.com/office/drawing/2014/main" id="{8E73ED99-4303-435C-8631-CDDCB585D5B0}"/>
              </a:ext>
            </a:extLst>
          </p:cNvPr>
          <p:cNvPicPr>
            <a:picLocks noChangeAspect="1"/>
          </p:cNvPicPr>
          <p:nvPr/>
        </p:nvPicPr>
        <p:blipFill rotWithShape="1">
          <a:blip r:embed="rId7"/>
          <a:srcRect l="534" t="34563" r="1"/>
          <a:stretch/>
        </p:blipFill>
        <p:spPr>
          <a:xfrm>
            <a:off x="1011097" y="1868975"/>
            <a:ext cx="6508742" cy="2898287"/>
          </a:xfrm>
          <a:prstGeom prst="rect">
            <a:avLst/>
          </a:prstGeom>
        </p:spPr>
      </p:pic>
    </p:spTree>
    <p:extLst>
      <p:ext uri="{BB962C8B-B14F-4D97-AF65-F5344CB8AC3E}">
        <p14:creationId xmlns:p14="http://schemas.microsoft.com/office/powerpoint/2010/main" val="33359075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Synchronization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solidFill>
                  <a:prstClr val="black">
                    <a:tint val="75000"/>
                  </a:prstClr>
                </a:solidFill>
                <a:latin typeface="Calibri"/>
              </a:rPr>
              <a:t>48</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AA80ABDA-56AE-47E1-8283-0D687E0206E2}"/>
              </a:ext>
            </a:extLst>
          </p:cNvPr>
          <p:cNvSpPr>
            <a:spLocks noGrp="1"/>
          </p:cNvSpPr>
          <p:nvPr>
            <p:ph idx="1"/>
          </p:nvPr>
        </p:nvSpPr>
        <p:spPr>
          <a:xfrm>
            <a:off x="573896" y="936039"/>
            <a:ext cx="7539006" cy="3645996"/>
          </a:xfrm>
        </p:spPr>
        <p:txBody>
          <a:bodyPr>
            <a:norm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The basic behavior of a process is executing the activities in a sequence</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If the process is created with Parallel Split pattern then the sequential flow of executing the activity is not possible, being more than one activity will trigger parallel</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In such case </a:t>
            </a:r>
            <a:r>
              <a:rPr lang="en-US" sz="1600" b="1" dirty="0">
                <a:latin typeface="Tahoma" panose="020B0604030504040204" pitchFamily="34" charset="0"/>
                <a:ea typeface="Tahoma" panose="020B0604030504040204" pitchFamily="34" charset="0"/>
                <a:cs typeface="Tahoma" panose="020B0604030504040204" pitchFamily="34" charset="0"/>
              </a:rPr>
              <a:t>Synchronization</a:t>
            </a:r>
            <a:r>
              <a:rPr lang="en-US" sz="1600" dirty="0">
                <a:latin typeface="Tahoma" panose="020B0604030504040204" pitchFamily="34" charset="0"/>
                <a:ea typeface="Tahoma" panose="020B0604030504040204" pitchFamily="34" charset="0"/>
                <a:cs typeface="Tahoma" panose="020B0604030504040204" pitchFamily="34" charset="0"/>
              </a:rPr>
              <a:t> pattern will allow the next activity in the sequence to trigger only if all the activities marked as parallel are complete</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7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840903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Switch Construct</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4</a:t>
            </a:r>
            <a:r>
              <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rPr>
              <a:t>9</a:t>
            </a: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350353" y="748752"/>
            <a:ext cx="7539006" cy="3645996"/>
          </a:xfrm>
        </p:spPr>
        <p:txBody>
          <a:bodyPr>
            <a:normAutofit/>
          </a:bodyPr>
          <a:lstStyle/>
          <a:p>
            <a:pPr algn="just">
              <a:spcAft>
                <a:spcPts val="600"/>
              </a:spcAft>
              <a:buBlip>
                <a:blip r:embed="rId6"/>
              </a:buBlip>
            </a:pPr>
            <a:r>
              <a:rPr lang="en-US" sz="1600" b="1" dirty="0">
                <a:latin typeface="Tahoma" panose="020B0604030504040204" pitchFamily="34" charset="0"/>
                <a:ea typeface="Tahoma" panose="020B0604030504040204" pitchFamily="34" charset="0"/>
                <a:cs typeface="Tahoma" panose="020B0604030504040204" pitchFamily="34" charset="0"/>
              </a:rPr>
              <a:t>Switch Construct </a:t>
            </a:r>
            <a:r>
              <a:rPr lang="en-US" sz="1600" dirty="0">
                <a:latin typeface="Tahoma" panose="020B0604030504040204" pitchFamily="34" charset="0"/>
                <a:ea typeface="Tahoma" panose="020B0604030504040204" pitchFamily="34" charset="0"/>
                <a:cs typeface="Tahoma" panose="020B0604030504040204" pitchFamily="34" charset="0"/>
              </a:rPr>
              <a:t>pattern allow the process route to any activity from the given list based on a condition</a:t>
            </a: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At the time of execution, the process will trigger any one of the activity based on the value returned by the conditional routine: </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7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pic>
        <p:nvPicPr>
          <p:cNvPr id="12" name="Рисунок 11">
            <a:extLst>
              <a:ext uri="{FF2B5EF4-FFF2-40B4-BE49-F238E27FC236}">
                <a16:creationId xmlns:a16="http://schemas.microsoft.com/office/drawing/2014/main" id="{E9E4438B-FB0C-4EFC-8634-3C72B15FA3C5}"/>
              </a:ext>
            </a:extLst>
          </p:cNvPr>
          <p:cNvPicPr>
            <a:picLocks noChangeAspect="1"/>
          </p:cNvPicPr>
          <p:nvPr/>
        </p:nvPicPr>
        <p:blipFill rotWithShape="1">
          <a:blip r:embed="rId7"/>
          <a:srcRect l="3102" t="51687"/>
          <a:stretch/>
        </p:blipFill>
        <p:spPr>
          <a:xfrm>
            <a:off x="509427" y="2180481"/>
            <a:ext cx="7667943" cy="2424224"/>
          </a:xfrm>
          <a:prstGeom prst="rect">
            <a:avLst/>
          </a:prstGeom>
        </p:spPr>
      </p:pic>
    </p:spTree>
    <p:extLst>
      <p:ext uri="{BB962C8B-B14F-4D97-AF65-F5344CB8AC3E}">
        <p14:creationId xmlns:p14="http://schemas.microsoft.com/office/powerpoint/2010/main" val="1884910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Workflow Components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r>
              <a:rPr lang="ru-RU" dirty="0"/>
              <a:t>5</a:t>
            </a: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353290" y="722104"/>
            <a:ext cx="8177647" cy="4096987"/>
          </a:xfrm>
        </p:spPr>
        <p:txBody>
          <a:bodyPr>
            <a:normAutofit fontScale="85000" lnSpcReduction="20000"/>
          </a:bodyPr>
          <a:lstStyle/>
          <a:p>
            <a:pPr algn="just">
              <a:spcAft>
                <a:spcPts val="600"/>
              </a:spcAft>
              <a:buBlip>
                <a:blip r:embed="rId6"/>
              </a:buBlip>
            </a:pPr>
            <a:r>
              <a:rPr lang="en-US" sz="1900" dirty="0">
                <a:latin typeface="Tahoma" panose="020B0604030504040204" pitchFamily="34" charset="0"/>
                <a:ea typeface="Tahoma" panose="020B0604030504040204" pitchFamily="34" charset="0"/>
                <a:cs typeface="Tahoma" panose="020B0604030504040204" pitchFamily="34" charset="0"/>
              </a:rPr>
              <a:t>The majority of module components in Process Workflow are directly involved in the creation and management of processes themselves. As such, while each component can be used in multiple processes, they are not themselves system-wide components. These components are assembled together to form activities, which themselves are assembled to create processes</a:t>
            </a:r>
          </a:p>
          <a:p>
            <a:pPr marL="0" indent="0" algn="just">
              <a:spcAft>
                <a:spcPts val="600"/>
              </a:spcAft>
              <a:buNone/>
            </a:pPr>
            <a:endParaRPr lang="en-US" sz="19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900" dirty="0">
                <a:latin typeface="Tahoma" panose="020B0604030504040204" pitchFamily="34" charset="0"/>
                <a:ea typeface="Tahoma" panose="020B0604030504040204" pitchFamily="34" charset="0"/>
                <a:cs typeface="Tahoma" panose="020B0604030504040204" pitchFamily="34" charset="0"/>
              </a:rPr>
              <a:t>The sole system wide component is </a:t>
            </a:r>
            <a:r>
              <a:rPr lang="en-US" sz="1900" b="1" dirty="0">
                <a:latin typeface="Tahoma" panose="020B0604030504040204" pitchFamily="34" charset="0"/>
                <a:ea typeface="Tahoma" panose="020B0604030504040204" pitchFamily="34" charset="0"/>
                <a:cs typeface="Tahoma" panose="020B0604030504040204" pitchFamily="34" charset="0"/>
              </a:rPr>
              <a:t>PW.PARAMETER </a:t>
            </a:r>
            <a:r>
              <a:rPr lang="en-US" sz="1900" dirty="0">
                <a:latin typeface="Tahoma" panose="020B0604030504040204" pitchFamily="34" charset="0"/>
                <a:ea typeface="Tahoma" panose="020B0604030504040204" pitchFamily="34" charset="0"/>
                <a:cs typeface="Tahoma" panose="020B0604030504040204" pitchFamily="34" charset="0"/>
              </a:rPr>
              <a:t>which is used to handle the automatic archiving of completed processes</a:t>
            </a:r>
          </a:p>
          <a:p>
            <a:pPr marL="0" indent="0" algn="just">
              <a:spcAft>
                <a:spcPts val="600"/>
              </a:spcAft>
              <a:buNone/>
            </a:pPr>
            <a:endParaRPr lang="en-US" sz="19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900" dirty="0">
                <a:latin typeface="Tahoma" panose="020B0604030504040204" pitchFamily="34" charset="0"/>
                <a:ea typeface="Tahoma" panose="020B0604030504040204" pitchFamily="34" charset="0"/>
                <a:cs typeface="Tahoma" panose="020B0604030504040204" pitchFamily="34" charset="0"/>
              </a:rPr>
              <a:t>Process-specific components:</a:t>
            </a:r>
          </a:p>
          <a:p>
            <a:pPr lvl="1" algn="just">
              <a:spcAft>
                <a:spcPts val="600"/>
              </a:spcAft>
              <a:buBlip>
                <a:blip r:embed="rId6"/>
              </a:buBlip>
            </a:pPr>
            <a:r>
              <a:rPr lang="en-US" sz="1900" b="1" dirty="0">
                <a:latin typeface="Tahoma" panose="020B0604030504040204" pitchFamily="34" charset="0"/>
                <a:ea typeface="Tahoma" panose="020B0604030504040204" pitchFamily="34" charset="0"/>
                <a:cs typeface="Tahoma" panose="020B0604030504040204" pitchFamily="34" charset="0"/>
              </a:rPr>
              <a:t>PW.STATUS</a:t>
            </a:r>
          </a:p>
          <a:p>
            <a:pPr lvl="1" algn="just">
              <a:spcAft>
                <a:spcPts val="600"/>
              </a:spcAft>
              <a:buBlip>
                <a:blip r:embed="rId6"/>
              </a:buBlip>
            </a:pPr>
            <a:r>
              <a:rPr lang="en-US" sz="1900" b="1" dirty="0">
                <a:latin typeface="Tahoma" panose="020B0604030504040204" pitchFamily="34" charset="0"/>
                <a:ea typeface="Tahoma" panose="020B0604030504040204" pitchFamily="34" charset="0"/>
                <a:cs typeface="Tahoma" panose="020B0604030504040204" pitchFamily="34" charset="0"/>
              </a:rPr>
              <a:t>PW.TRANSITION</a:t>
            </a:r>
          </a:p>
          <a:p>
            <a:pPr lvl="1" algn="just">
              <a:spcAft>
                <a:spcPts val="600"/>
              </a:spcAft>
              <a:buBlip>
                <a:blip r:embed="rId6"/>
              </a:buBlip>
            </a:pPr>
            <a:r>
              <a:rPr lang="en-US" sz="1900" b="1" dirty="0">
                <a:latin typeface="Tahoma" panose="020B0604030504040204" pitchFamily="34" charset="0"/>
                <a:ea typeface="Tahoma" panose="020B0604030504040204" pitchFamily="34" charset="0"/>
                <a:cs typeface="Tahoma" panose="020B0604030504040204" pitchFamily="34" charset="0"/>
              </a:rPr>
              <a:t>PW.VERB </a:t>
            </a:r>
            <a:r>
              <a:rPr lang="en-US" sz="1900" dirty="0">
                <a:latin typeface="Tahoma" panose="020B0604030504040204" pitchFamily="34" charset="0"/>
                <a:ea typeface="Tahoma" panose="020B0604030504040204" pitchFamily="34" charset="0"/>
                <a:cs typeface="Tahoma" panose="020B0604030504040204" pitchFamily="34" charset="0"/>
              </a:rPr>
              <a:t>and</a:t>
            </a:r>
            <a:r>
              <a:rPr lang="en-US" sz="1900" b="1" dirty="0">
                <a:latin typeface="Tahoma" panose="020B0604030504040204" pitchFamily="34" charset="0"/>
                <a:ea typeface="Tahoma" panose="020B0604030504040204" pitchFamily="34" charset="0"/>
                <a:cs typeface="Tahoma" panose="020B0604030504040204" pitchFamily="34" charset="0"/>
              </a:rPr>
              <a:t> PW.ACTIVITY.OBJECT</a:t>
            </a:r>
          </a:p>
          <a:p>
            <a:pPr lvl="1" algn="just">
              <a:spcAft>
                <a:spcPts val="600"/>
              </a:spcAft>
              <a:buBlip>
                <a:blip r:embed="rId6"/>
              </a:buBlip>
            </a:pPr>
            <a:r>
              <a:rPr lang="en-US" sz="1900" b="1" dirty="0">
                <a:latin typeface="Tahoma" panose="020B0604030504040204" pitchFamily="34" charset="0"/>
                <a:ea typeface="Tahoma" panose="020B0604030504040204" pitchFamily="34" charset="0"/>
                <a:cs typeface="Tahoma" panose="020B0604030504040204" pitchFamily="34" charset="0"/>
              </a:rPr>
              <a:t>PW.PARTICIPANT</a:t>
            </a:r>
            <a:endParaRPr lang="en-US" dirty="0"/>
          </a:p>
          <a:p>
            <a:pPr algn="just">
              <a:spcAft>
                <a:spcPts val="600"/>
              </a:spcAft>
              <a:buBlip>
                <a:blip r:embed="rId6"/>
              </a:buBlip>
            </a:pPr>
            <a:endParaRPr lang="ru-RU"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44650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Switch Construct</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rPr>
              <a:t>50</a:t>
            </a: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4" name="Рисунок 3">
            <a:extLst>
              <a:ext uri="{FF2B5EF4-FFF2-40B4-BE49-F238E27FC236}">
                <a16:creationId xmlns:a16="http://schemas.microsoft.com/office/drawing/2014/main" id="{7BE05F2F-10DF-44B1-88EB-69572ECB329D}"/>
              </a:ext>
            </a:extLst>
          </p:cNvPr>
          <p:cNvPicPr>
            <a:picLocks noChangeAspect="1"/>
          </p:cNvPicPr>
          <p:nvPr/>
        </p:nvPicPr>
        <p:blipFill rotWithShape="1">
          <a:blip r:embed="rId6"/>
          <a:srcRect l="13280" t="17760"/>
          <a:stretch/>
        </p:blipFill>
        <p:spPr>
          <a:xfrm>
            <a:off x="1530470" y="664379"/>
            <a:ext cx="5469996" cy="3984396"/>
          </a:xfrm>
          <a:prstGeom prst="rect">
            <a:avLst/>
          </a:prstGeom>
        </p:spPr>
      </p:pic>
    </p:spTree>
    <p:extLst>
      <p:ext uri="{BB962C8B-B14F-4D97-AF65-F5344CB8AC3E}">
        <p14:creationId xmlns:p14="http://schemas.microsoft.com/office/powerpoint/2010/main" val="4043396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Simple Merge</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rPr>
              <a:t>51</a:t>
            </a: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1D1137D3-9C75-4C28-899D-68BD84D07A73}"/>
              </a:ext>
            </a:extLst>
          </p:cNvPr>
          <p:cNvSpPr>
            <a:spLocks noGrp="1"/>
          </p:cNvSpPr>
          <p:nvPr>
            <p:ph idx="1"/>
          </p:nvPr>
        </p:nvSpPr>
        <p:spPr>
          <a:xfrm>
            <a:off x="490063" y="940138"/>
            <a:ext cx="7539006" cy="3645996"/>
          </a:xfrm>
        </p:spPr>
        <p:txBody>
          <a:bodyPr>
            <a:norm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In Switch Construct, if an activity is defined after the construct, then the </a:t>
            </a:r>
            <a:r>
              <a:rPr lang="en-US" sz="1600" b="1" dirty="0">
                <a:latin typeface="Tahoma" panose="020B0604030504040204" pitchFamily="34" charset="0"/>
                <a:ea typeface="Tahoma" panose="020B0604030504040204" pitchFamily="34" charset="0"/>
                <a:cs typeface="Tahoma" panose="020B0604030504040204" pitchFamily="34" charset="0"/>
              </a:rPr>
              <a:t>Simple Merge </a:t>
            </a:r>
            <a:r>
              <a:rPr lang="en-US" sz="1600" dirty="0">
                <a:latin typeface="Tahoma" panose="020B0604030504040204" pitchFamily="34" charset="0"/>
                <a:ea typeface="Tahoma" panose="020B0604030504040204" pitchFamily="34" charset="0"/>
                <a:cs typeface="Tahoma" panose="020B0604030504040204" pitchFamily="34" charset="0"/>
              </a:rPr>
              <a:t>pattern will provide the way to initiate the activity based on the status of any of the Switch Construct activity which is executed </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7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133782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Concept of Process Variables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solidFill>
                  <a:prstClr val="black">
                    <a:tint val="75000"/>
                  </a:prstClr>
                </a:solidFill>
                <a:latin typeface="Calibri"/>
              </a:rPr>
              <a:t>52</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353291" y="823457"/>
            <a:ext cx="7270134" cy="3135080"/>
          </a:xfrm>
        </p:spPr>
        <p:txBody>
          <a:bodyPr>
            <a:norm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Process Workflow supports the concept of </a:t>
            </a:r>
            <a:r>
              <a:rPr lang="en-US" sz="1600" b="1" dirty="0">
                <a:latin typeface="Tahoma" panose="020B0604030504040204" pitchFamily="34" charset="0"/>
                <a:ea typeface="Tahoma" panose="020B0604030504040204" pitchFamily="34" charset="0"/>
                <a:cs typeface="Tahoma" panose="020B0604030504040204" pitchFamily="34" charset="0"/>
              </a:rPr>
              <a:t>Process Variables </a:t>
            </a:r>
            <a:r>
              <a:rPr lang="en-US" sz="1600" dirty="0">
                <a:latin typeface="Tahoma" panose="020B0604030504040204" pitchFamily="34" charset="0"/>
                <a:ea typeface="Tahoma" panose="020B0604030504040204" pitchFamily="34" charset="0"/>
                <a:cs typeface="Tahoma" panose="020B0604030504040204" pitchFamily="34" charset="0"/>
              </a:rPr>
              <a:t>which can be used in different stages of the process to govern the process flow logic</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The following three fields are introduced in PW.PROCESS.DEFINITION table through which variables can be defined:</a:t>
            </a:r>
          </a:p>
          <a:p>
            <a:pPr lvl="1"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PROCESS.VAR.NAME</a:t>
            </a:r>
          </a:p>
          <a:p>
            <a:pPr lvl="1"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PROCESS.VAR.VALUE</a:t>
            </a:r>
          </a:p>
          <a:p>
            <a:pPr lvl="1"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PROCESS.VAR.TYPE</a:t>
            </a:r>
          </a:p>
        </p:txBody>
      </p:sp>
    </p:spTree>
    <p:extLst>
      <p:ext uri="{BB962C8B-B14F-4D97-AF65-F5344CB8AC3E}">
        <p14:creationId xmlns:p14="http://schemas.microsoft.com/office/powerpoint/2010/main" val="29411600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PW Enquiries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rPr>
              <a:t>53</a:t>
            </a: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353291" y="870735"/>
            <a:ext cx="7270134" cy="3135080"/>
          </a:xfrm>
        </p:spPr>
        <p:txBody>
          <a:bodyPr>
            <a:normAutofit fontScale="25000" lnSpcReduction="20000"/>
          </a:bodyPr>
          <a:lstStyle/>
          <a:p>
            <a:pPr algn="just">
              <a:spcAft>
                <a:spcPts val="600"/>
              </a:spcAft>
              <a:buBlip>
                <a:blip r:embed="rId6"/>
              </a:buBlip>
            </a:pPr>
            <a:r>
              <a:rPr lang="en-US" sz="6400" dirty="0">
                <a:latin typeface="Tahoma" panose="020B0604030504040204" pitchFamily="34" charset="0"/>
                <a:ea typeface="Tahoma" panose="020B0604030504040204" pitchFamily="34" charset="0"/>
                <a:cs typeface="Tahoma" panose="020B0604030504040204" pitchFamily="34" charset="0"/>
              </a:rPr>
              <a:t>There are two principle ways in which activities may be presented to a user:</a:t>
            </a:r>
          </a:p>
          <a:p>
            <a:pPr lvl="1" algn="just">
              <a:spcAft>
                <a:spcPts val="600"/>
              </a:spcAft>
              <a:buBlip>
                <a:blip r:embed="rId6"/>
              </a:buBlip>
            </a:pPr>
            <a:r>
              <a:rPr lang="en-US" sz="6400" dirty="0">
                <a:latin typeface="Tahoma" panose="020B0604030504040204" pitchFamily="34" charset="0"/>
                <a:ea typeface="Tahoma" panose="020B0604030504040204" pitchFamily="34" charset="0"/>
                <a:cs typeface="Tahoma" panose="020B0604030504040204" pitchFamily="34" charset="0"/>
              </a:rPr>
              <a:t>Through Auto Screen Creation where the user who caused the activity to be launched, is also within the team that can action that activity</a:t>
            </a:r>
          </a:p>
          <a:p>
            <a:pPr lvl="1" algn="just">
              <a:spcAft>
                <a:spcPts val="600"/>
              </a:spcAft>
              <a:buBlip>
                <a:blip r:embed="rId6"/>
              </a:buBlip>
            </a:pPr>
            <a:r>
              <a:rPr lang="en-US" sz="6400" dirty="0">
                <a:latin typeface="Tahoma" panose="020B0604030504040204" pitchFamily="34" charset="0"/>
                <a:ea typeface="Tahoma" panose="020B0604030504040204" pitchFamily="34" charset="0"/>
                <a:cs typeface="Tahoma" panose="020B0604030504040204" pitchFamily="34" charset="0"/>
              </a:rPr>
              <a:t>By drilling down on an enquiry, which lists outstanding activities that require action</a:t>
            </a:r>
          </a:p>
          <a:p>
            <a:pPr marL="457200" lvl="1" indent="0" algn="just">
              <a:spcAft>
                <a:spcPts val="600"/>
              </a:spcAft>
              <a:buNone/>
            </a:pPr>
            <a:endParaRPr lang="en-US" sz="64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6400" dirty="0">
                <a:latin typeface="Tahoma" panose="020B0604030504040204" pitchFamily="34" charset="0"/>
                <a:ea typeface="Tahoma" panose="020B0604030504040204" pitchFamily="34" charset="0"/>
                <a:cs typeface="Tahoma" panose="020B0604030504040204" pitchFamily="34" charset="0"/>
              </a:rPr>
              <a:t>There are multiple enquiries incorporated into T24 Model Bank, to assist the workflows of specific roles and departments. Two basic, principle enquiries, upon which the others are based:</a:t>
            </a:r>
          </a:p>
          <a:p>
            <a:pPr lvl="1" algn="just">
              <a:spcAft>
                <a:spcPts val="600"/>
              </a:spcAft>
              <a:buBlip>
                <a:blip r:embed="rId6"/>
              </a:buBlip>
            </a:pPr>
            <a:r>
              <a:rPr lang="en-US" sz="6400" b="1" dirty="0">
                <a:latin typeface="Tahoma" panose="020B0604030504040204" pitchFamily="34" charset="0"/>
                <a:ea typeface="Tahoma" panose="020B0604030504040204" pitchFamily="34" charset="0"/>
                <a:cs typeface="Tahoma" panose="020B0604030504040204" pitchFamily="34" charset="0"/>
              </a:rPr>
              <a:t>PROCESS.STATUS </a:t>
            </a:r>
            <a:r>
              <a:rPr lang="en-US" sz="6400" dirty="0">
                <a:latin typeface="Tahoma" panose="020B0604030504040204" pitchFamily="34" charset="0"/>
                <a:ea typeface="Tahoma" panose="020B0604030504040204" pitchFamily="34" charset="0"/>
                <a:cs typeface="Tahoma" panose="020B0604030504040204" pitchFamily="34" charset="0"/>
              </a:rPr>
              <a:t>- which gives a view of the overall process</a:t>
            </a:r>
          </a:p>
          <a:p>
            <a:pPr lvl="1" algn="just">
              <a:spcAft>
                <a:spcPts val="600"/>
              </a:spcAft>
              <a:buBlip>
                <a:blip r:embed="rId6"/>
              </a:buBlip>
            </a:pPr>
            <a:r>
              <a:rPr lang="en-US" sz="6400" b="1" dirty="0">
                <a:latin typeface="Tahoma" panose="020B0604030504040204" pitchFamily="34" charset="0"/>
                <a:ea typeface="Tahoma" panose="020B0604030504040204" pitchFamily="34" charset="0"/>
                <a:cs typeface="Tahoma" panose="020B0604030504040204" pitchFamily="34" charset="0"/>
              </a:rPr>
              <a:t>TO.DO </a:t>
            </a:r>
            <a:r>
              <a:rPr lang="en-US" sz="6400" dirty="0">
                <a:latin typeface="Tahoma" panose="020B0604030504040204" pitchFamily="34" charset="0"/>
                <a:ea typeface="Tahoma" panose="020B0604030504040204" pitchFamily="34" charset="0"/>
                <a:cs typeface="Tahoma" panose="020B0604030504040204" pitchFamily="34" charset="0"/>
              </a:rPr>
              <a:t>- which lists the activities within the process, for direct action</a:t>
            </a:r>
          </a:p>
          <a:p>
            <a:pPr marL="0" indent="0" algn="just">
              <a:spcAft>
                <a:spcPts val="600"/>
              </a:spcAft>
              <a:buNone/>
            </a:pPr>
            <a:endParaRPr lang="ru-RU"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8373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1800" dirty="0">
                <a:solidFill>
                  <a:schemeClr val="bg1"/>
                </a:solidFill>
                <a:latin typeface="Tahoma" panose="020B0604030504040204" pitchFamily="34" charset="0"/>
                <a:ea typeface="Tahoma" panose="020B0604030504040204" pitchFamily="34" charset="0"/>
                <a:cs typeface="Tahoma" panose="020B0604030504040204" pitchFamily="34" charset="0"/>
              </a:rPr>
              <a:t>PW in a Nutshell</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solidFill>
                  <a:prstClr val="black">
                    <a:tint val="75000"/>
                  </a:prstClr>
                </a:solidFill>
                <a:latin typeface="Calibri"/>
              </a:rPr>
              <a:t>54</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FAECC598-F4CC-45E0-886E-BC465892D5A2}"/>
              </a:ext>
            </a:extLst>
          </p:cNvPr>
          <p:cNvSpPr>
            <a:spLocks noGrp="1"/>
          </p:cNvSpPr>
          <p:nvPr>
            <p:ph idx="1"/>
          </p:nvPr>
        </p:nvSpPr>
        <p:spPr>
          <a:xfrm>
            <a:off x="758935" y="1086733"/>
            <a:ext cx="7270134" cy="3135080"/>
          </a:xfrm>
        </p:spPr>
        <p:txBody>
          <a:bodyPr>
            <a:norm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Enhanced data mapping facilities</a:t>
            </a: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Re-usability of activities</a:t>
            </a: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Activities in a process can be automated</a:t>
            </a: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Allows user-defined enquiries to be created</a:t>
            </a: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End-user interface is an enquiry – user friendly</a:t>
            </a: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Can create user-defined applications</a:t>
            </a: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Past activities can be re-visited (using different PW Patterns) </a:t>
            </a:r>
          </a:p>
          <a:p>
            <a:pPr marL="0" indent="0" algn="just">
              <a:spcAft>
                <a:spcPts val="600"/>
              </a:spcAft>
              <a:buNone/>
            </a:pPr>
            <a:endParaRPr lang="ru-RU"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87015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Disadvantages of PW</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solidFill>
                  <a:prstClr val="black">
                    <a:tint val="75000"/>
                  </a:prstClr>
                </a:solidFill>
                <a:latin typeface="Calibri"/>
              </a:rPr>
              <a:t>55</a:t>
            </a:r>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0D08837C-97FC-461D-91B9-AFE35D21E7DC}"/>
              </a:ext>
            </a:extLst>
          </p:cNvPr>
          <p:cNvSpPr>
            <a:spLocks noGrp="1"/>
          </p:cNvSpPr>
          <p:nvPr>
            <p:ph idx="1"/>
          </p:nvPr>
        </p:nvSpPr>
        <p:spPr>
          <a:xfrm>
            <a:off x="630401" y="1108033"/>
            <a:ext cx="7270134" cy="3135080"/>
          </a:xfrm>
        </p:spPr>
        <p:txBody>
          <a:bodyPr>
            <a:norm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The PW module itself has NO business logic built in</a:t>
            </a: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Does not generate warning or override messages if processes are left incomplete</a:t>
            </a:r>
          </a:p>
          <a:p>
            <a:pPr marL="0" indent="0" algn="just">
              <a:spcAft>
                <a:spcPts val="600"/>
              </a:spcAft>
              <a:buNone/>
            </a:pPr>
            <a:endParaRPr lang="ru-RU"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23439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Изображение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41" y="472657"/>
            <a:ext cx="1041693" cy="459611"/>
          </a:xfrm>
          <a:prstGeom prst="rect">
            <a:avLst/>
          </a:prstGeom>
        </p:spPr>
      </p:pic>
      <p:sp>
        <p:nvSpPr>
          <p:cNvPr id="2" name="Название 1"/>
          <p:cNvSpPr>
            <a:spLocks noGrp="1"/>
          </p:cNvSpPr>
          <p:nvPr>
            <p:ph type="ctrTitle"/>
          </p:nvPr>
        </p:nvSpPr>
        <p:spPr>
          <a:xfrm>
            <a:off x="211238" y="1251180"/>
            <a:ext cx="7772400" cy="1102519"/>
          </a:xfrm>
        </p:spPr>
        <p:txBody>
          <a:bodyPr>
            <a:normAutofit/>
          </a:bodyPr>
          <a:lstStyle/>
          <a:p>
            <a:pPr algn="l">
              <a:lnSpc>
                <a:spcPct val="80000"/>
              </a:lnSpc>
            </a:pPr>
            <a:r>
              <a:rPr lang="en-US" sz="3200" dirty="0">
                <a:solidFill>
                  <a:schemeClr val="bg1"/>
                </a:solidFill>
                <a:latin typeface="Tahoma"/>
                <a:cs typeface="Tahoma"/>
              </a:rPr>
              <a:t>Thank you for your time and attention!</a:t>
            </a:r>
            <a:br>
              <a:rPr lang="en-US" sz="3200" dirty="0">
                <a:solidFill>
                  <a:schemeClr val="bg1"/>
                </a:solidFill>
                <a:latin typeface="Tahoma"/>
                <a:cs typeface="Tahoma"/>
              </a:rPr>
            </a:br>
            <a:endParaRPr lang="ru-RU" sz="3200" dirty="0">
              <a:solidFill>
                <a:schemeClr val="bg1"/>
              </a:solidFill>
              <a:latin typeface="Tahoma"/>
              <a:cs typeface="Tahoma"/>
            </a:endParaRPr>
          </a:p>
        </p:txBody>
      </p:sp>
      <p:sp>
        <p:nvSpPr>
          <p:cNvPr id="9" name="Подзаголовок 2"/>
          <p:cNvSpPr>
            <a:spLocks noGrp="1"/>
          </p:cNvSpPr>
          <p:nvPr>
            <p:ph type="subTitle" idx="1"/>
          </p:nvPr>
        </p:nvSpPr>
        <p:spPr>
          <a:xfrm>
            <a:off x="527381" y="4429423"/>
            <a:ext cx="6400800" cy="387866"/>
          </a:xfrm>
        </p:spPr>
        <p:txBody>
          <a:bodyPr>
            <a:normAutofit/>
          </a:bodyPr>
          <a:lstStyle/>
          <a:p>
            <a:pPr algn="l"/>
            <a:r>
              <a:rPr lang="en-US" sz="1600">
                <a:solidFill>
                  <a:srgbClr val="FFFFFF"/>
                </a:solidFill>
                <a:latin typeface="Tahoma"/>
                <a:cs typeface="Tahoma"/>
              </a:rPr>
              <a:t>Minsk,</a:t>
            </a:r>
            <a:r>
              <a:rPr lang="ru-RU" sz="1600" dirty="0">
                <a:solidFill>
                  <a:srgbClr val="FFFFFF"/>
                </a:solidFill>
                <a:latin typeface="Tahoma"/>
                <a:cs typeface="Tahoma"/>
              </a:rPr>
              <a:t> 20</a:t>
            </a:r>
            <a:r>
              <a:rPr lang="en-US" sz="1600" dirty="0">
                <a:solidFill>
                  <a:srgbClr val="FFFFFF"/>
                </a:solidFill>
                <a:latin typeface="Tahoma"/>
                <a:cs typeface="Tahoma"/>
              </a:rPr>
              <a:t>2</a:t>
            </a:r>
            <a:r>
              <a:rPr lang="ru-RU" sz="1600" dirty="0">
                <a:solidFill>
                  <a:srgbClr val="FFFFFF"/>
                </a:solidFill>
                <a:latin typeface="Tahoma"/>
                <a:cs typeface="Tahoma"/>
              </a:rPr>
              <a:t>1</a:t>
            </a:r>
          </a:p>
        </p:txBody>
      </p:sp>
      <p:sp>
        <p:nvSpPr>
          <p:cNvPr id="8" name="Прямоугольник 2"/>
          <p:cNvSpPr>
            <a:spLocks noChangeArrowheads="1"/>
          </p:cNvSpPr>
          <p:nvPr/>
        </p:nvSpPr>
        <p:spPr bwMode="auto">
          <a:xfrm>
            <a:off x="526883" y="2135511"/>
            <a:ext cx="3325091" cy="193899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FORANX</a:t>
            </a:r>
            <a:r>
              <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LLC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Legal 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35A, Ponomarenko str., 201 office, Minsk, 220015</a:t>
            </a:r>
            <a:r>
              <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Belarus</a:t>
            </a:r>
            <a:endPar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Tel.:+ 375 17 202 76 78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+ 375 17 202 76 79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Fax: + 375 17 362 34 22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Web-site: </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www.foranx.by</a:t>
            </a:r>
            <a:endPar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200" b="0" i="0" u="none" strike="noStrike" kern="1200" cap="none" spc="0" normalizeH="0" baseline="0" noProof="0" dirty="0">
              <a:ln>
                <a:noFill/>
              </a:ln>
              <a:solidFill>
                <a:srgbClr val="FFFFFF"/>
              </a:solidFill>
              <a:effectLst/>
              <a:uLnTx/>
              <a:uFillTx/>
              <a:latin typeface="Tahoma"/>
              <a:ea typeface="+mn-ea"/>
              <a:cs typeface="Tahoma"/>
            </a:endParaRPr>
          </a:p>
        </p:txBody>
      </p:sp>
    </p:spTree>
    <p:extLst>
      <p:ext uri="{BB962C8B-B14F-4D97-AF65-F5344CB8AC3E}">
        <p14:creationId xmlns:p14="http://schemas.microsoft.com/office/powerpoint/2010/main" val="1293286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Workflow Components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r>
              <a:rPr lang="ru-RU" dirty="0"/>
              <a:t>6</a:t>
            </a: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103909" y="807198"/>
            <a:ext cx="3904565" cy="4096987"/>
          </a:xfrm>
        </p:spPr>
        <p:txBody>
          <a:bodyPr>
            <a:norm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Data Mapping:</a:t>
            </a:r>
          </a:p>
          <a:p>
            <a:pPr lvl="1" algn="just">
              <a:spcAft>
                <a:spcPts val="600"/>
              </a:spcAft>
              <a:buBlip>
                <a:blip r:embed="rId6"/>
              </a:buBlip>
            </a:pPr>
            <a:r>
              <a:rPr lang="en-US" sz="1600" b="1" dirty="0">
                <a:latin typeface="Tahoma" panose="020B0604030504040204" pitchFamily="34" charset="0"/>
                <a:ea typeface="Tahoma" panose="020B0604030504040204" pitchFamily="34" charset="0"/>
                <a:cs typeface="Tahoma" panose="020B0604030504040204" pitchFamily="34" charset="0"/>
              </a:rPr>
              <a:t>EB.MAPPING.SOURCE</a:t>
            </a:r>
          </a:p>
          <a:p>
            <a:pPr lvl="1" algn="just">
              <a:spcAft>
                <a:spcPts val="600"/>
              </a:spcAft>
              <a:buBlip>
                <a:blip r:embed="rId6"/>
              </a:buBlip>
            </a:pPr>
            <a:r>
              <a:rPr lang="en-US" sz="1600" b="1" dirty="0">
                <a:latin typeface="Tahoma" panose="020B0604030504040204" pitchFamily="34" charset="0"/>
                <a:ea typeface="Tahoma" panose="020B0604030504040204" pitchFamily="34" charset="0"/>
                <a:cs typeface="Tahoma" panose="020B0604030504040204" pitchFamily="34" charset="0"/>
              </a:rPr>
              <a:t>EB.FORMAT.ENTRY</a:t>
            </a:r>
          </a:p>
          <a:p>
            <a:pPr algn="just">
              <a:spcAft>
                <a:spcPts val="600"/>
              </a:spcAft>
              <a:buBlip>
                <a:blip r:embed="rId6"/>
              </a:buBlip>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Tables for bringing together the components to create the processes:</a:t>
            </a:r>
          </a:p>
          <a:p>
            <a:pPr lvl="1" algn="just">
              <a:spcAft>
                <a:spcPts val="600"/>
              </a:spcAft>
              <a:buBlip>
                <a:blip r:embed="rId6"/>
              </a:buBlip>
            </a:pPr>
            <a:r>
              <a:rPr lang="en-US" sz="1600" b="1" dirty="0">
                <a:latin typeface="Tahoma" panose="020B0604030504040204" pitchFamily="34" charset="0"/>
                <a:ea typeface="Tahoma" panose="020B0604030504040204" pitchFamily="34" charset="0"/>
                <a:cs typeface="Tahoma" panose="020B0604030504040204" pitchFamily="34" charset="0"/>
              </a:rPr>
              <a:t>PW.ACTIVITY</a:t>
            </a:r>
          </a:p>
          <a:p>
            <a:pPr lvl="1" algn="just">
              <a:spcAft>
                <a:spcPts val="600"/>
              </a:spcAft>
              <a:buBlip>
                <a:blip r:embed="rId6"/>
              </a:buBlip>
            </a:pPr>
            <a:r>
              <a:rPr lang="en-US" sz="1600" b="1" dirty="0">
                <a:latin typeface="Tahoma" panose="020B0604030504040204" pitchFamily="34" charset="0"/>
                <a:ea typeface="Tahoma" panose="020B0604030504040204" pitchFamily="34" charset="0"/>
                <a:cs typeface="Tahoma" panose="020B0604030504040204" pitchFamily="34" charset="0"/>
              </a:rPr>
              <a:t>PW.PROCESS.DEFINITION</a:t>
            </a:r>
          </a:p>
          <a:p>
            <a:pPr algn="just">
              <a:spcAft>
                <a:spcPts val="600"/>
              </a:spcAft>
              <a:buBlip>
                <a:blip r:embed="rId6"/>
              </a:buBlip>
            </a:pPr>
            <a:endParaRPr lang="en-US" dirty="0"/>
          </a:p>
          <a:p>
            <a:pPr algn="just">
              <a:spcAft>
                <a:spcPts val="600"/>
              </a:spcAft>
              <a:buBlip>
                <a:blip r:embed="rId6"/>
              </a:buBlip>
            </a:pPr>
            <a:endParaRPr lang="ru-RU" sz="1600" dirty="0">
              <a:latin typeface="Tahoma" panose="020B0604030504040204" pitchFamily="34" charset="0"/>
              <a:ea typeface="Tahoma" panose="020B0604030504040204" pitchFamily="34" charset="0"/>
              <a:cs typeface="Tahoma" panose="020B0604030504040204" pitchFamily="34" charset="0"/>
            </a:endParaRPr>
          </a:p>
        </p:txBody>
      </p:sp>
      <p:pic>
        <p:nvPicPr>
          <p:cNvPr id="3" name="Рисунок 2">
            <a:extLst>
              <a:ext uri="{FF2B5EF4-FFF2-40B4-BE49-F238E27FC236}">
                <a16:creationId xmlns:a16="http://schemas.microsoft.com/office/drawing/2014/main" id="{971329FE-49BB-49CA-A114-3F86294E8DAC}"/>
              </a:ext>
            </a:extLst>
          </p:cNvPr>
          <p:cNvPicPr>
            <a:picLocks noChangeAspect="1"/>
          </p:cNvPicPr>
          <p:nvPr/>
        </p:nvPicPr>
        <p:blipFill>
          <a:blip r:embed="rId7"/>
          <a:stretch>
            <a:fillRect/>
          </a:stretch>
        </p:blipFill>
        <p:spPr>
          <a:xfrm>
            <a:off x="4265468" y="983120"/>
            <a:ext cx="4563917" cy="2673151"/>
          </a:xfrm>
          <a:prstGeom prst="rect">
            <a:avLst/>
          </a:prstGeom>
        </p:spPr>
      </p:pic>
      <p:sp>
        <p:nvSpPr>
          <p:cNvPr id="15" name="Rectangle 6">
            <a:extLst>
              <a:ext uri="{FF2B5EF4-FFF2-40B4-BE49-F238E27FC236}">
                <a16:creationId xmlns:a16="http://schemas.microsoft.com/office/drawing/2014/main" id="{B1894E0F-41E7-40FC-A1E4-8C426F0F7CE2}"/>
              </a:ext>
            </a:extLst>
          </p:cNvPr>
          <p:cNvSpPr/>
          <p:nvPr/>
        </p:nvSpPr>
        <p:spPr bwMode="auto">
          <a:xfrm>
            <a:off x="4572000" y="3300941"/>
            <a:ext cx="622177" cy="1333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294187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Workflow Glossary - ACTIVITY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r>
              <a:rPr lang="ru-RU" dirty="0"/>
              <a:t>7</a:t>
            </a: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427718" y="981472"/>
            <a:ext cx="7451007" cy="4096987"/>
          </a:xfrm>
        </p:spPr>
        <p:txBody>
          <a:bodyPr>
            <a:normAutofit/>
          </a:bodyPr>
          <a:lstStyle/>
          <a:p>
            <a:pPr algn="just">
              <a:spcAft>
                <a:spcPts val="600"/>
              </a:spcAft>
              <a:buBlip>
                <a:blip r:embed="rId6"/>
              </a:buBlip>
            </a:pPr>
            <a:r>
              <a:rPr lang="en-US" sz="1600" b="1" dirty="0">
                <a:latin typeface="Tahoma" panose="020B0604030504040204" pitchFamily="34" charset="0"/>
                <a:ea typeface="Tahoma" panose="020B0604030504040204" pitchFamily="34" charset="0"/>
                <a:cs typeface="Tahoma" panose="020B0604030504040204" pitchFamily="34" charset="0"/>
              </a:rPr>
              <a:t>Activity</a:t>
            </a:r>
            <a:r>
              <a:rPr lang="en-US" sz="1600" dirty="0">
                <a:latin typeface="Tahoma" panose="020B0604030504040204" pitchFamily="34" charset="0"/>
                <a:ea typeface="Tahoma" panose="020B0604030504040204" pitchFamily="34" charset="0"/>
                <a:cs typeface="Tahoma" panose="020B0604030504040204" pitchFamily="34" charset="0"/>
              </a:rPr>
              <a:t> is a single step within a process</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An activity represents an item of work, which is allocated to a person and/or a team. It may be triggered by any other step within the process (or may be the first step in the process). In turn it can trigger one or more further steps in the process</a:t>
            </a:r>
          </a:p>
          <a:p>
            <a:pPr algn="just">
              <a:spcAft>
                <a:spcPts val="600"/>
              </a:spcAft>
              <a:buBlip>
                <a:blip r:embed="rId6"/>
              </a:buBlip>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An activity is always linked to a single record within T24 (note, the same record may be used in different activities – for example, when a customer record is returned to later in a process to add extra data)</a:t>
            </a:r>
          </a:p>
          <a:p>
            <a:pPr marL="0" indent="0" algn="just">
              <a:spcAft>
                <a:spcPts val="600"/>
              </a:spcAft>
              <a:buNone/>
            </a:pPr>
            <a:endParaRPr lang="en-US" dirty="0"/>
          </a:p>
          <a:p>
            <a:pPr algn="just">
              <a:spcAft>
                <a:spcPts val="600"/>
              </a:spcAft>
              <a:buBlip>
                <a:blip r:embed="rId6"/>
              </a:buBlip>
            </a:pPr>
            <a:endParaRPr lang="ru-RU"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20543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Workflow Glossary - ACTIVITY</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r>
              <a:rPr lang="ru-RU" dirty="0"/>
              <a:t>8</a:t>
            </a: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293602" y="944121"/>
            <a:ext cx="8021058" cy="3170680"/>
          </a:xfrm>
        </p:spPr>
        <p:txBody>
          <a:bodyPr>
            <a:normAutofit/>
          </a:bodyPr>
          <a:lstStyle/>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An activity is always in a particular status (any number of statuses can be defined in T24). Depending on this status, it may be considered ‘open’ (activity may be revisited, status may change) or ‘closed’ (activity is complete, no further change may occur). Depending on the status of this activity, further activities, or even new processes, may be launched – or the overall process could be closed. The status of an activity is determined by a RULE</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An activity may be ‘auto’ or ‘manual’. An ‘auto’ activity can be completed automatically by the system – for example, create a new record where all the data in this record can be mapped from elsewhere in the process. In ‘manual’ activity user has to make decisions and populate the record accordingly</a:t>
            </a:r>
          </a:p>
          <a:p>
            <a:pPr marL="0" indent="0" algn="just">
              <a:spcAft>
                <a:spcPts val="600"/>
              </a:spcAft>
              <a:buNone/>
            </a:pPr>
            <a:endParaRPr lang="en-US" dirty="0"/>
          </a:p>
        </p:txBody>
      </p:sp>
    </p:spTree>
    <p:extLst>
      <p:ext uri="{BB962C8B-B14F-4D97-AF65-F5344CB8AC3E}">
        <p14:creationId xmlns:p14="http://schemas.microsoft.com/office/powerpoint/2010/main" val="1646651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Process Workflow Glossary - PROCESS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sp>
        <p:nvSpPr>
          <p:cNvPr id="5" name="Footer Placeholder 4"/>
          <p:cNvSpPr>
            <a:spLocks noGrp="1"/>
          </p:cNvSpPr>
          <p:nvPr>
            <p:ph type="ftr" sz="quarter" idx="11"/>
          </p:nvPr>
        </p:nvSpPr>
        <p:spPr/>
        <p:txBody>
          <a:bodyPr/>
          <a:lstStyle/>
          <a:p>
            <a:r>
              <a:rPr lang="ru-RU" dirty="0"/>
              <a:t>9</a:t>
            </a:r>
          </a:p>
        </p:txBody>
      </p:sp>
      <p:pic>
        <p:nvPicPr>
          <p:cNvPr id="1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Содержимое 2">
            <a:extLst>
              <a:ext uri="{FF2B5EF4-FFF2-40B4-BE49-F238E27FC236}">
                <a16:creationId xmlns:a16="http://schemas.microsoft.com/office/drawing/2014/main" id="{62A6B407-E907-482E-8DE3-284339612C22}"/>
              </a:ext>
            </a:extLst>
          </p:cNvPr>
          <p:cNvSpPr>
            <a:spLocks noGrp="1"/>
          </p:cNvSpPr>
          <p:nvPr>
            <p:ph idx="1"/>
          </p:nvPr>
        </p:nvSpPr>
        <p:spPr>
          <a:xfrm>
            <a:off x="293602" y="1009737"/>
            <a:ext cx="8099594" cy="4096987"/>
          </a:xfrm>
        </p:spPr>
        <p:txBody>
          <a:bodyPr>
            <a:normAutofit/>
          </a:bodyPr>
          <a:lstStyle/>
          <a:p>
            <a:pPr algn="just">
              <a:spcAft>
                <a:spcPts val="600"/>
              </a:spcAft>
              <a:buBlip>
                <a:blip r:embed="rId6"/>
              </a:buBlip>
            </a:pPr>
            <a:r>
              <a:rPr lang="en-US" sz="1600" b="1" dirty="0">
                <a:latin typeface="Tahoma" panose="020B0604030504040204" pitchFamily="34" charset="0"/>
                <a:ea typeface="Tahoma" panose="020B0604030504040204" pitchFamily="34" charset="0"/>
                <a:cs typeface="Tahoma" panose="020B0604030504040204" pitchFamily="34" charset="0"/>
              </a:rPr>
              <a:t>Process</a:t>
            </a:r>
            <a:r>
              <a:rPr lang="en-US" sz="1600" dirty="0">
                <a:latin typeface="Tahoma" panose="020B0604030504040204" pitchFamily="34" charset="0"/>
                <a:ea typeface="Tahoma" panose="020B0604030504040204" pitchFamily="34" charset="0"/>
                <a:cs typeface="Tahoma" panose="020B0604030504040204" pitchFamily="34" charset="0"/>
              </a:rPr>
              <a:t> is the overall task, which comprises of multiple steps (</a:t>
            </a:r>
            <a:r>
              <a:rPr lang="en-US" sz="1600" b="1" dirty="0">
                <a:latin typeface="Tahoma" panose="020B0604030504040204" pitchFamily="34" charset="0"/>
                <a:ea typeface="Tahoma" panose="020B0604030504040204" pitchFamily="34" charset="0"/>
                <a:cs typeface="Tahoma" panose="020B0604030504040204" pitchFamily="34" charset="0"/>
              </a:rPr>
              <a:t>Activities</a:t>
            </a:r>
            <a:r>
              <a:rPr lang="en-US" sz="1600" dirty="0">
                <a:latin typeface="Tahoma" panose="020B0604030504040204" pitchFamily="34" charset="0"/>
                <a:ea typeface="Tahoma" panose="020B0604030504040204" pitchFamily="34" charset="0"/>
                <a:cs typeface="Tahoma" panose="020B0604030504040204" pitchFamily="34" charset="0"/>
              </a:rPr>
              <a:t>)</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6"/>
              </a:buBlip>
            </a:pPr>
            <a:r>
              <a:rPr lang="en-US" sz="1600" dirty="0">
                <a:latin typeface="Tahoma" panose="020B0604030504040204" pitchFamily="34" charset="0"/>
                <a:ea typeface="Tahoma" panose="020B0604030504040204" pitchFamily="34" charset="0"/>
                <a:cs typeface="Tahoma" panose="020B0604030504040204" pitchFamily="34" charset="0"/>
              </a:rPr>
              <a:t>Any procedure within a bank which requires more than one step may be considered as a process. Even a task as simple as input and authorization may be considered as a process</a:t>
            </a:r>
          </a:p>
          <a:p>
            <a:pPr marL="0" indent="0" algn="just">
              <a:spcAft>
                <a:spcPts val="600"/>
              </a:spcAft>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lgn="just">
              <a:spcAft>
                <a:spcPts val="600"/>
              </a:spcAft>
              <a:buNone/>
            </a:pPr>
            <a:endParaRPr lang="ru-RU"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14320994"/>
      </p:ext>
    </p:extLst>
  </p:cSld>
  <p:clrMapOvr>
    <a:masterClrMapping/>
  </p:clrMapOvr>
</p:sld>
</file>

<file path=ppt/theme/theme1.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7321</TotalTime>
  <Words>3364</Words>
  <Application>Microsoft Office PowerPoint</Application>
  <PresentationFormat>Экран (16:9)</PresentationFormat>
  <Paragraphs>326</Paragraphs>
  <Slides>56</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56</vt:i4>
      </vt:variant>
    </vt:vector>
  </HeadingPairs>
  <TitlesOfParts>
    <vt:vector size="60" baseType="lpstr">
      <vt:lpstr>Arial</vt:lpstr>
      <vt:lpstr>Calibri</vt:lpstr>
      <vt:lpstr>Tahoma</vt:lpstr>
      <vt:lpstr>Тема Office</vt:lpstr>
      <vt:lpstr>Session 12. Introduction to Process Workflow</vt:lpstr>
      <vt:lpstr>     Agenda</vt:lpstr>
      <vt:lpstr> Process Workflow Overview</vt:lpstr>
      <vt:lpstr> Process Workflow Overview</vt:lpstr>
      <vt:lpstr> Process Workflow Components</vt:lpstr>
      <vt:lpstr> Process Workflow Components</vt:lpstr>
      <vt:lpstr> Process Workflow Glossary - ACTIVITY</vt:lpstr>
      <vt:lpstr> Process Workflow Glossary - ACTIVITY</vt:lpstr>
      <vt:lpstr> Process Workflow Glossary - PROCESS</vt:lpstr>
      <vt:lpstr> Process Workflow Glossary - PROCESS</vt:lpstr>
      <vt:lpstr> Process Workflow Glossary – Launching User</vt:lpstr>
      <vt:lpstr> Process Workflow Components – PW.STATUS</vt:lpstr>
      <vt:lpstr> Process Workflow Components – PW.STATUS</vt:lpstr>
      <vt:lpstr> Process Workflow Components – PW.TRANSITION</vt:lpstr>
      <vt:lpstr> Process Workflow Components – PW.TRANSITION</vt:lpstr>
      <vt:lpstr> Process Workflow Components – PW.VERB and PW.ACTIVITY.OBJECT</vt:lpstr>
      <vt:lpstr> Process Workflow Components – PW.PARTICIPANT</vt:lpstr>
      <vt:lpstr> Process Workflow Components – PW.PARTICIPANT</vt:lpstr>
      <vt:lpstr> Process Workflow Components – Data Mapping</vt:lpstr>
      <vt:lpstr> Process Workflow Components – Data Mapping</vt:lpstr>
      <vt:lpstr> Process Workflow Components – EB.FORMAT.ENTRY</vt:lpstr>
      <vt:lpstr> Process Workflow Components – EB.MAPPING.SOURCE</vt:lpstr>
      <vt:lpstr> Process Workflow Components – EB.MAPPING.SOURCE</vt:lpstr>
      <vt:lpstr> Process Workflow Components – Data Mapping</vt:lpstr>
      <vt:lpstr> Process Workflow Components – PW.ACTIVITY</vt:lpstr>
      <vt:lpstr> Process Workflow Components – PW.ACTIVITY</vt:lpstr>
      <vt:lpstr> Process Workflow Components – PW.PROCESS.DEFINITION</vt:lpstr>
      <vt:lpstr> Process Workflow Components – PW.PROCESS.DEFINITION</vt:lpstr>
      <vt:lpstr> Process Workflow Deal Processing Overview</vt:lpstr>
      <vt:lpstr> What is Pattern Based Workflow?</vt:lpstr>
      <vt:lpstr> Types of Patterns</vt:lpstr>
      <vt:lpstr> Types of Patterns</vt:lpstr>
      <vt:lpstr> Types of Patterns</vt:lpstr>
      <vt:lpstr> Iteration Patterns</vt:lpstr>
      <vt:lpstr> Arbitrary Looping</vt:lpstr>
      <vt:lpstr> Example Process Definition for Arbitrary Looping</vt:lpstr>
      <vt:lpstr> Execute the Workflow</vt:lpstr>
      <vt:lpstr> Execute the Workflow</vt:lpstr>
      <vt:lpstr> Structured Looping</vt:lpstr>
      <vt:lpstr> Example Process Definition for Structured Looping</vt:lpstr>
      <vt:lpstr> Recursion</vt:lpstr>
      <vt:lpstr> Sample Process Definition for Recursion</vt:lpstr>
      <vt:lpstr> Basic Control Flow Patterns</vt:lpstr>
      <vt:lpstr> Sequence</vt:lpstr>
      <vt:lpstr> Parallel Split</vt:lpstr>
      <vt:lpstr> Parallel Split</vt:lpstr>
      <vt:lpstr> Executing Parallel Split Activities</vt:lpstr>
      <vt:lpstr> Synchronization</vt:lpstr>
      <vt:lpstr>Switch Construct</vt:lpstr>
      <vt:lpstr> Switch Construct</vt:lpstr>
      <vt:lpstr> Simple Merge</vt:lpstr>
      <vt:lpstr> Concept of Process Variables </vt:lpstr>
      <vt:lpstr> PW Enquiries</vt:lpstr>
      <vt:lpstr> PW in a Nutshell</vt:lpstr>
      <vt:lpstr> Disadvantages of PW</vt:lpstr>
      <vt:lpstr>Thank you for your time and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Название презентации</dc:title>
  <dc:creator>Yauhen</dc:creator>
  <cp:lastModifiedBy>Yauheni Zhohun</cp:lastModifiedBy>
  <cp:revision>337</cp:revision>
  <dcterms:created xsi:type="dcterms:W3CDTF">2018-08-16T12:20:01Z</dcterms:created>
  <dcterms:modified xsi:type="dcterms:W3CDTF">2021-10-08T14:54:18Z</dcterms:modified>
</cp:coreProperties>
</file>